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1" r:id="rId2"/>
    <p:sldId id="262" r:id="rId3"/>
    <p:sldId id="263" r:id="rId4"/>
    <p:sldId id="264" r:id="rId5"/>
    <p:sldId id="265" r:id="rId6"/>
    <p:sldId id="266" r:id="rId7"/>
    <p:sldId id="267" r:id="rId8"/>
    <p:sldId id="277" r:id="rId9"/>
    <p:sldId id="269" r:id="rId10"/>
    <p:sldId id="270" r:id="rId11"/>
    <p:sldId id="272" r:id="rId12"/>
    <p:sldId id="273" r:id="rId13"/>
    <p:sldId id="278" r:id="rId14"/>
    <p:sldId id="280" r:id="rId15"/>
    <p:sldId id="279" r:id="rId16"/>
    <p:sldId id="281" r:id="rId17"/>
    <p:sldId id="283" r:id="rId18"/>
    <p:sldId id="287" r:id="rId19"/>
    <p:sldId id="282" r:id="rId20"/>
    <p:sldId id="284" r:id="rId21"/>
    <p:sldId id="285" r:id="rId22"/>
    <p:sldId id="286" r:id="rId23"/>
    <p:sldId id="288" r:id="rId24"/>
    <p:sldId id="289" r:id="rId25"/>
    <p:sldId id="290" r:id="rId26"/>
    <p:sldId id="291" r:id="rId27"/>
    <p:sldId id="292"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20" d="100"/>
          <a:sy n="120" d="100"/>
        </p:scale>
        <p:origin x="1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7D2F8-95C7-47C5-A525-99A8C8C9B131}" type="datetimeFigureOut">
              <a:rPr lang="fr-FR" smtClean="0"/>
              <a:t>17/09/2025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9C13E-866E-435C-BF5D-6525B893CA8E}" type="slidenum">
              <a:rPr lang="fr-FR" smtClean="0"/>
              <a:t>‹N°›</a:t>
            </a:fld>
            <a:endParaRPr lang="fr-FR"/>
          </a:p>
        </p:txBody>
      </p:sp>
    </p:spTree>
    <p:extLst>
      <p:ext uri="{BB962C8B-B14F-4D97-AF65-F5344CB8AC3E}">
        <p14:creationId xmlns:p14="http://schemas.microsoft.com/office/powerpoint/2010/main" val="1160826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579C13E-866E-435C-BF5D-6525B893CA8E}" type="slidenum">
              <a:rPr lang="fr-FR" smtClean="0"/>
              <a:t>11</a:t>
            </a:fld>
            <a:endParaRPr lang="fr-FR"/>
          </a:p>
        </p:txBody>
      </p:sp>
    </p:spTree>
    <p:extLst>
      <p:ext uri="{BB962C8B-B14F-4D97-AF65-F5344CB8AC3E}">
        <p14:creationId xmlns:p14="http://schemas.microsoft.com/office/powerpoint/2010/main" val="38661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BE2F9-DAD9-7654-6FC6-39E1D82FB86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1D1AAD4-E6AB-2AF3-DB90-A7FF48B8CF4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E2BBC5-1B3F-FBC2-8316-B962BCF1813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2199CC3-8A93-4C4D-5EC8-500639B7C65C}"/>
              </a:ext>
            </a:extLst>
          </p:cNvPr>
          <p:cNvSpPr>
            <a:spLocks noGrp="1"/>
          </p:cNvSpPr>
          <p:nvPr>
            <p:ph type="sldNum" sz="quarter" idx="5"/>
          </p:nvPr>
        </p:nvSpPr>
        <p:spPr/>
        <p:txBody>
          <a:bodyPr/>
          <a:lstStyle/>
          <a:p>
            <a:fld id="{9579C13E-866E-435C-BF5D-6525B893CA8E}" type="slidenum">
              <a:rPr lang="fr-FR" smtClean="0"/>
              <a:t>20</a:t>
            </a:fld>
            <a:endParaRPr lang="fr-FR"/>
          </a:p>
        </p:txBody>
      </p:sp>
    </p:spTree>
    <p:extLst>
      <p:ext uri="{BB962C8B-B14F-4D97-AF65-F5344CB8AC3E}">
        <p14:creationId xmlns:p14="http://schemas.microsoft.com/office/powerpoint/2010/main" val="189275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F47C-78D9-1955-BA3B-44BDB5019A1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C719D28-08C1-DC26-5C5C-F17E7251416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40523D4-DC89-4E02-3023-7A2A15480AA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B34A067-D333-4243-7241-E972735A9231}"/>
              </a:ext>
            </a:extLst>
          </p:cNvPr>
          <p:cNvSpPr>
            <a:spLocks noGrp="1"/>
          </p:cNvSpPr>
          <p:nvPr>
            <p:ph type="sldNum" sz="quarter" idx="5"/>
          </p:nvPr>
        </p:nvSpPr>
        <p:spPr/>
        <p:txBody>
          <a:bodyPr/>
          <a:lstStyle/>
          <a:p>
            <a:fld id="{9579C13E-866E-435C-BF5D-6525B893CA8E}" type="slidenum">
              <a:rPr lang="fr-FR" smtClean="0"/>
              <a:t>21</a:t>
            </a:fld>
            <a:endParaRPr lang="fr-FR"/>
          </a:p>
        </p:txBody>
      </p:sp>
    </p:spTree>
    <p:extLst>
      <p:ext uri="{BB962C8B-B14F-4D97-AF65-F5344CB8AC3E}">
        <p14:creationId xmlns:p14="http://schemas.microsoft.com/office/powerpoint/2010/main" val="409840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560D7-DBBA-CB51-E4D5-ECA87598BB4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5A8E64D-50B2-500B-F55D-23845AD3F5E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06CCAF6-C0F9-1F9B-F18F-C3894C51B47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8AEA567-60E5-9200-24BD-E29316D63FF3}"/>
              </a:ext>
            </a:extLst>
          </p:cNvPr>
          <p:cNvSpPr>
            <a:spLocks noGrp="1"/>
          </p:cNvSpPr>
          <p:nvPr>
            <p:ph type="sldNum" sz="quarter" idx="5"/>
          </p:nvPr>
        </p:nvSpPr>
        <p:spPr/>
        <p:txBody>
          <a:bodyPr/>
          <a:lstStyle/>
          <a:p>
            <a:fld id="{9579C13E-866E-435C-BF5D-6525B893CA8E}" type="slidenum">
              <a:rPr lang="fr-FR" smtClean="0"/>
              <a:t>22</a:t>
            </a:fld>
            <a:endParaRPr lang="fr-FR"/>
          </a:p>
        </p:txBody>
      </p:sp>
    </p:spTree>
    <p:extLst>
      <p:ext uri="{BB962C8B-B14F-4D97-AF65-F5344CB8AC3E}">
        <p14:creationId xmlns:p14="http://schemas.microsoft.com/office/powerpoint/2010/main" val="1058210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DCC7B-79DD-003A-6A36-A90807716F1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FB4FC36-AFFB-495E-41EF-BBE74FB7D7A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9FFD285-F3C2-7806-7B51-70F9476A658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5A3A064-FA11-563B-3BD9-4C5FB49943B3}"/>
              </a:ext>
            </a:extLst>
          </p:cNvPr>
          <p:cNvSpPr>
            <a:spLocks noGrp="1"/>
          </p:cNvSpPr>
          <p:nvPr>
            <p:ph type="sldNum" sz="quarter" idx="5"/>
          </p:nvPr>
        </p:nvSpPr>
        <p:spPr/>
        <p:txBody>
          <a:bodyPr/>
          <a:lstStyle/>
          <a:p>
            <a:fld id="{9579C13E-866E-435C-BF5D-6525B893CA8E}" type="slidenum">
              <a:rPr lang="fr-FR" smtClean="0"/>
              <a:t>23</a:t>
            </a:fld>
            <a:endParaRPr lang="fr-FR"/>
          </a:p>
        </p:txBody>
      </p:sp>
    </p:spTree>
    <p:extLst>
      <p:ext uri="{BB962C8B-B14F-4D97-AF65-F5344CB8AC3E}">
        <p14:creationId xmlns:p14="http://schemas.microsoft.com/office/powerpoint/2010/main" val="1787373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03A2C-2AA1-BCB5-A70E-474872C6F7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9EF12D9-D8EF-CBF9-9914-DEF31889DDE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F7C9DC-1AE9-F5AD-E24F-1D26A176AA6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31CF973-F3DE-B821-E9EC-936BE28A8DBA}"/>
              </a:ext>
            </a:extLst>
          </p:cNvPr>
          <p:cNvSpPr>
            <a:spLocks noGrp="1"/>
          </p:cNvSpPr>
          <p:nvPr>
            <p:ph type="sldNum" sz="quarter" idx="5"/>
          </p:nvPr>
        </p:nvSpPr>
        <p:spPr/>
        <p:txBody>
          <a:bodyPr/>
          <a:lstStyle/>
          <a:p>
            <a:fld id="{9579C13E-866E-435C-BF5D-6525B893CA8E}" type="slidenum">
              <a:rPr lang="fr-FR" smtClean="0"/>
              <a:t>24</a:t>
            </a:fld>
            <a:endParaRPr lang="fr-FR"/>
          </a:p>
        </p:txBody>
      </p:sp>
    </p:spTree>
    <p:extLst>
      <p:ext uri="{BB962C8B-B14F-4D97-AF65-F5344CB8AC3E}">
        <p14:creationId xmlns:p14="http://schemas.microsoft.com/office/powerpoint/2010/main" val="122568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E611F-350D-C43E-A4C9-43B971D50E2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ACFB81E-31F1-52C1-0466-BDDE2C3A3B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1506ACE-0D0C-5E23-C09E-47B0CEC50B9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D70E417-BBD2-E754-BEF7-40CCE320B945}"/>
              </a:ext>
            </a:extLst>
          </p:cNvPr>
          <p:cNvSpPr>
            <a:spLocks noGrp="1"/>
          </p:cNvSpPr>
          <p:nvPr>
            <p:ph type="sldNum" sz="quarter" idx="5"/>
          </p:nvPr>
        </p:nvSpPr>
        <p:spPr/>
        <p:txBody>
          <a:bodyPr/>
          <a:lstStyle/>
          <a:p>
            <a:fld id="{9579C13E-866E-435C-BF5D-6525B893CA8E}" type="slidenum">
              <a:rPr lang="fr-FR" smtClean="0"/>
              <a:t>25</a:t>
            </a:fld>
            <a:endParaRPr lang="fr-FR"/>
          </a:p>
        </p:txBody>
      </p:sp>
    </p:spTree>
    <p:extLst>
      <p:ext uri="{BB962C8B-B14F-4D97-AF65-F5344CB8AC3E}">
        <p14:creationId xmlns:p14="http://schemas.microsoft.com/office/powerpoint/2010/main" val="3746984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FF2C2-D03D-476E-409A-08CF9FFC47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C65B9E-ED75-4A84-FD23-36244C6CAE2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8647229-10F6-7ECC-0195-B6FA5C43F40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70C44AD-D892-7070-C787-3A65B796CD50}"/>
              </a:ext>
            </a:extLst>
          </p:cNvPr>
          <p:cNvSpPr>
            <a:spLocks noGrp="1"/>
          </p:cNvSpPr>
          <p:nvPr>
            <p:ph type="sldNum" sz="quarter" idx="5"/>
          </p:nvPr>
        </p:nvSpPr>
        <p:spPr/>
        <p:txBody>
          <a:bodyPr/>
          <a:lstStyle/>
          <a:p>
            <a:fld id="{9579C13E-866E-435C-BF5D-6525B893CA8E}" type="slidenum">
              <a:rPr lang="fr-FR" smtClean="0"/>
              <a:t>26</a:t>
            </a:fld>
            <a:endParaRPr lang="fr-FR"/>
          </a:p>
        </p:txBody>
      </p:sp>
    </p:spTree>
    <p:extLst>
      <p:ext uri="{BB962C8B-B14F-4D97-AF65-F5344CB8AC3E}">
        <p14:creationId xmlns:p14="http://schemas.microsoft.com/office/powerpoint/2010/main" val="348268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35E16-3167-8585-B7B3-B52EA3F3362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51783F-4585-EAE6-0962-7EBA17F5D0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88A191A-D78B-C1C9-253F-E5A59CCDB91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3A39EB9-C717-AA12-9BB5-5515DFF82990}"/>
              </a:ext>
            </a:extLst>
          </p:cNvPr>
          <p:cNvSpPr>
            <a:spLocks noGrp="1"/>
          </p:cNvSpPr>
          <p:nvPr>
            <p:ph type="sldNum" sz="quarter" idx="5"/>
          </p:nvPr>
        </p:nvSpPr>
        <p:spPr/>
        <p:txBody>
          <a:bodyPr/>
          <a:lstStyle/>
          <a:p>
            <a:fld id="{9579C13E-866E-435C-BF5D-6525B893CA8E}" type="slidenum">
              <a:rPr lang="fr-FR" smtClean="0"/>
              <a:t>27</a:t>
            </a:fld>
            <a:endParaRPr lang="fr-FR"/>
          </a:p>
        </p:txBody>
      </p:sp>
    </p:spTree>
    <p:extLst>
      <p:ext uri="{BB962C8B-B14F-4D97-AF65-F5344CB8AC3E}">
        <p14:creationId xmlns:p14="http://schemas.microsoft.com/office/powerpoint/2010/main" val="3328007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582E6-F7FD-8B32-8775-6D2A5BCDD71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105B189-3057-38A9-5B13-F1F762CEF84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41418E-74E8-47C3-E8A2-E875B6BAC61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2B7BFFF-8916-0059-A830-27E9EB9FE8FD}"/>
              </a:ext>
            </a:extLst>
          </p:cNvPr>
          <p:cNvSpPr>
            <a:spLocks noGrp="1"/>
          </p:cNvSpPr>
          <p:nvPr>
            <p:ph type="sldNum" sz="quarter" idx="5"/>
          </p:nvPr>
        </p:nvSpPr>
        <p:spPr/>
        <p:txBody>
          <a:bodyPr/>
          <a:lstStyle/>
          <a:p>
            <a:fld id="{9579C13E-866E-435C-BF5D-6525B893CA8E}" type="slidenum">
              <a:rPr lang="fr-FR" smtClean="0"/>
              <a:t>12</a:t>
            </a:fld>
            <a:endParaRPr lang="fr-FR"/>
          </a:p>
        </p:txBody>
      </p:sp>
    </p:spTree>
    <p:extLst>
      <p:ext uri="{BB962C8B-B14F-4D97-AF65-F5344CB8AC3E}">
        <p14:creationId xmlns:p14="http://schemas.microsoft.com/office/powerpoint/2010/main" val="20114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925CB-14C3-D9A8-9D7F-34C38071FE9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A3D84FB-E2A6-BB1D-2904-02F9C30512C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6FDB260-5E0A-4649-C6CF-B07B934F486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BC925BF-1B33-A959-9EB9-3BBD15F4D85B}"/>
              </a:ext>
            </a:extLst>
          </p:cNvPr>
          <p:cNvSpPr>
            <a:spLocks noGrp="1"/>
          </p:cNvSpPr>
          <p:nvPr>
            <p:ph type="sldNum" sz="quarter" idx="5"/>
          </p:nvPr>
        </p:nvSpPr>
        <p:spPr/>
        <p:txBody>
          <a:bodyPr/>
          <a:lstStyle/>
          <a:p>
            <a:fld id="{9579C13E-866E-435C-BF5D-6525B893CA8E}" type="slidenum">
              <a:rPr lang="fr-FR" smtClean="0"/>
              <a:t>13</a:t>
            </a:fld>
            <a:endParaRPr lang="fr-FR"/>
          </a:p>
        </p:txBody>
      </p:sp>
    </p:spTree>
    <p:extLst>
      <p:ext uri="{BB962C8B-B14F-4D97-AF65-F5344CB8AC3E}">
        <p14:creationId xmlns:p14="http://schemas.microsoft.com/office/powerpoint/2010/main" val="22160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40FE4-B331-F334-6E43-89AC56117FD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B8BA28-76A4-AAB4-1A7D-2115FB72472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AD01A03-A9D5-7859-8F3C-810DC518B0D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08DFAFD-0768-A2B5-C3F1-622E8E27CB56}"/>
              </a:ext>
            </a:extLst>
          </p:cNvPr>
          <p:cNvSpPr>
            <a:spLocks noGrp="1"/>
          </p:cNvSpPr>
          <p:nvPr>
            <p:ph type="sldNum" sz="quarter" idx="5"/>
          </p:nvPr>
        </p:nvSpPr>
        <p:spPr/>
        <p:txBody>
          <a:bodyPr/>
          <a:lstStyle/>
          <a:p>
            <a:fld id="{9579C13E-866E-435C-BF5D-6525B893CA8E}" type="slidenum">
              <a:rPr lang="fr-FR" smtClean="0"/>
              <a:t>14</a:t>
            </a:fld>
            <a:endParaRPr lang="fr-FR"/>
          </a:p>
        </p:txBody>
      </p:sp>
    </p:spTree>
    <p:extLst>
      <p:ext uri="{BB962C8B-B14F-4D97-AF65-F5344CB8AC3E}">
        <p14:creationId xmlns:p14="http://schemas.microsoft.com/office/powerpoint/2010/main" val="2072594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F52D-833D-D290-D0F4-F1C32A59D26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350ACF-D3F8-91E3-25BF-217F25083B1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823F6EB-0F07-89CD-01A6-6722CA8DFFF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DDC4AA9-EF68-D11A-1057-579F07BA8C2B}"/>
              </a:ext>
            </a:extLst>
          </p:cNvPr>
          <p:cNvSpPr>
            <a:spLocks noGrp="1"/>
          </p:cNvSpPr>
          <p:nvPr>
            <p:ph type="sldNum" sz="quarter" idx="5"/>
          </p:nvPr>
        </p:nvSpPr>
        <p:spPr/>
        <p:txBody>
          <a:bodyPr/>
          <a:lstStyle/>
          <a:p>
            <a:fld id="{9579C13E-866E-435C-BF5D-6525B893CA8E}" type="slidenum">
              <a:rPr lang="fr-FR" smtClean="0"/>
              <a:t>15</a:t>
            </a:fld>
            <a:endParaRPr lang="fr-FR"/>
          </a:p>
        </p:txBody>
      </p:sp>
    </p:spTree>
    <p:extLst>
      <p:ext uri="{BB962C8B-B14F-4D97-AF65-F5344CB8AC3E}">
        <p14:creationId xmlns:p14="http://schemas.microsoft.com/office/powerpoint/2010/main" val="1790280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325F0-C67F-D09B-BEE1-62CBB6B6E38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ABFA1B0-22EE-0EF2-48D2-CBD468EC22E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1AFDCD-EB46-1CF5-ED5B-FA3FA0934BD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A0A5130-163D-6770-9682-13555E540356}"/>
              </a:ext>
            </a:extLst>
          </p:cNvPr>
          <p:cNvSpPr>
            <a:spLocks noGrp="1"/>
          </p:cNvSpPr>
          <p:nvPr>
            <p:ph type="sldNum" sz="quarter" idx="5"/>
          </p:nvPr>
        </p:nvSpPr>
        <p:spPr/>
        <p:txBody>
          <a:bodyPr/>
          <a:lstStyle/>
          <a:p>
            <a:fld id="{9579C13E-866E-435C-BF5D-6525B893CA8E}" type="slidenum">
              <a:rPr lang="fr-FR" smtClean="0"/>
              <a:t>16</a:t>
            </a:fld>
            <a:endParaRPr lang="fr-FR"/>
          </a:p>
        </p:txBody>
      </p:sp>
    </p:spTree>
    <p:extLst>
      <p:ext uri="{BB962C8B-B14F-4D97-AF65-F5344CB8AC3E}">
        <p14:creationId xmlns:p14="http://schemas.microsoft.com/office/powerpoint/2010/main" val="276999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51F12-7E93-DBC8-9A95-8C483864C2B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1AD0A2-ED09-A622-0D3E-45FC1F23103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FA3E23A-7AC9-26C1-7173-15D9C42392A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690FAB3-631A-9DAD-BC69-F0BC88BE0904}"/>
              </a:ext>
            </a:extLst>
          </p:cNvPr>
          <p:cNvSpPr>
            <a:spLocks noGrp="1"/>
          </p:cNvSpPr>
          <p:nvPr>
            <p:ph type="sldNum" sz="quarter" idx="5"/>
          </p:nvPr>
        </p:nvSpPr>
        <p:spPr/>
        <p:txBody>
          <a:bodyPr/>
          <a:lstStyle/>
          <a:p>
            <a:fld id="{9579C13E-866E-435C-BF5D-6525B893CA8E}" type="slidenum">
              <a:rPr lang="fr-FR" smtClean="0"/>
              <a:t>17</a:t>
            </a:fld>
            <a:endParaRPr lang="fr-FR"/>
          </a:p>
        </p:txBody>
      </p:sp>
    </p:spTree>
    <p:extLst>
      <p:ext uri="{BB962C8B-B14F-4D97-AF65-F5344CB8AC3E}">
        <p14:creationId xmlns:p14="http://schemas.microsoft.com/office/powerpoint/2010/main" val="48407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D6D2E-B42E-3966-8941-7D8420B666B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B56274-9B5A-6E4B-AD6D-CFDBB84F2FA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AD573FB-F458-51FD-9108-31A182885EF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526C02D-C426-ED84-FD69-DA66665CC07D}"/>
              </a:ext>
            </a:extLst>
          </p:cNvPr>
          <p:cNvSpPr>
            <a:spLocks noGrp="1"/>
          </p:cNvSpPr>
          <p:nvPr>
            <p:ph type="sldNum" sz="quarter" idx="5"/>
          </p:nvPr>
        </p:nvSpPr>
        <p:spPr/>
        <p:txBody>
          <a:bodyPr/>
          <a:lstStyle/>
          <a:p>
            <a:fld id="{9579C13E-866E-435C-BF5D-6525B893CA8E}" type="slidenum">
              <a:rPr lang="fr-FR" smtClean="0"/>
              <a:t>18</a:t>
            </a:fld>
            <a:endParaRPr lang="fr-FR"/>
          </a:p>
        </p:txBody>
      </p:sp>
    </p:spTree>
    <p:extLst>
      <p:ext uri="{BB962C8B-B14F-4D97-AF65-F5344CB8AC3E}">
        <p14:creationId xmlns:p14="http://schemas.microsoft.com/office/powerpoint/2010/main" val="250905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D2034-E089-93A0-10DF-7CD49602BB1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CDD938-B686-EC53-12BA-3293EA8036A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9DC279C-CD8F-E373-BF4B-3937C5BFB42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49749BE-1829-FDB6-7FFC-DD5BEFD1A880}"/>
              </a:ext>
            </a:extLst>
          </p:cNvPr>
          <p:cNvSpPr>
            <a:spLocks noGrp="1"/>
          </p:cNvSpPr>
          <p:nvPr>
            <p:ph type="sldNum" sz="quarter" idx="5"/>
          </p:nvPr>
        </p:nvSpPr>
        <p:spPr/>
        <p:txBody>
          <a:bodyPr/>
          <a:lstStyle/>
          <a:p>
            <a:fld id="{9579C13E-866E-435C-BF5D-6525B893CA8E}" type="slidenum">
              <a:rPr lang="fr-FR" smtClean="0"/>
              <a:t>19</a:t>
            </a:fld>
            <a:endParaRPr lang="fr-FR"/>
          </a:p>
        </p:txBody>
      </p:sp>
    </p:spTree>
    <p:extLst>
      <p:ext uri="{BB962C8B-B14F-4D97-AF65-F5344CB8AC3E}">
        <p14:creationId xmlns:p14="http://schemas.microsoft.com/office/powerpoint/2010/main" val="3802058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7CE80B-A22E-0BB7-D7C9-A773A0ED0F5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F38EB8F-A162-1630-9427-0868CA0DB5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D5A9CBD-52EA-B9AE-4028-D18591A92B70}"/>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5" name="Espace réservé du pied de page 4">
            <a:extLst>
              <a:ext uri="{FF2B5EF4-FFF2-40B4-BE49-F238E27FC236}">
                <a16:creationId xmlns:a16="http://schemas.microsoft.com/office/drawing/2014/main" id="{16EFD443-F932-C415-2D83-C4CEB92551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B665D1C-43F3-51B0-65E7-3255908A2620}"/>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2574703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7F4C44-6E40-3BEE-046D-26ABE01C5B3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24DDAB2-2901-C6EC-FDC2-96D0C392647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2165291-500B-CD81-569B-BB2B821A0A43}"/>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5" name="Espace réservé du pied de page 4">
            <a:extLst>
              <a:ext uri="{FF2B5EF4-FFF2-40B4-BE49-F238E27FC236}">
                <a16:creationId xmlns:a16="http://schemas.microsoft.com/office/drawing/2014/main" id="{472152CF-1F09-8CC2-756E-89C46DB7BEE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0BE0BE7-0C5E-D0E7-C451-D199B92A9E35}"/>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232387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EB5ADB5-AF18-A72F-F761-0CBB51DB108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4ECEFE8-BB0B-910B-BE3D-84BB62268BB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1AD7550-4A1B-F846-97C2-7290C1C06A9C}"/>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5" name="Espace réservé du pied de page 4">
            <a:extLst>
              <a:ext uri="{FF2B5EF4-FFF2-40B4-BE49-F238E27FC236}">
                <a16:creationId xmlns:a16="http://schemas.microsoft.com/office/drawing/2014/main" id="{5D004A3B-C5B6-F225-9741-3D488FD4012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1354F31-B3E3-4367-820D-C2E6373C5F6D}"/>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2451121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454678-14C6-6421-E469-C9AAFD36DAC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FFA1401-8AAE-1FE0-A7CF-0CAEE505321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A36CBA-CA53-D326-26B0-19B5FAC7062D}"/>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5" name="Espace réservé du pied de page 4">
            <a:extLst>
              <a:ext uri="{FF2B5EF4-FFF2-40B4-BE49-F238E27FC236}">
                <a16:creationId xmlns:a16="http://schemas.microsoft.com/office/drawing/2014/main" id="{C8A894AF-B54F-ACAE-1FD5-E44D17B7384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74326B5-58D6-18F4-2BFB-D123C9B329A9}"/>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246782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87E401-63F3-D524-27A6-E149C0257E1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079E0FA-AB3B-7272-CAE8-6A2580FFA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9A1C136-0169-A345-2B04-82D2C0D92C76}"/>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5" name="Espace réservé du pied de page 4">
            <a:extLst>
              <a:ext uri="{FF2B5EF4-FFF2-40B4-BE49-F238E27FC236}">
                <a16:creationId xmlns:a16="http://schemas.microsoft.com/office/drawing/2014/main" id="{0508C909-F063-18E8-3A10-512D16333BC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CE255E0-C33C-A255-68ED-12415A05EAAA}"/>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2314572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47193-F278-4F97-8A43-D61585A31C9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9F8394D-BFC7-81D7-2AFE-66B0FB2579F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73C0BBD-63AA-99A6-077F-EF283DA7F41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F9B23A2-CB5C-582B-618A-12B1FB39CC2B}"/>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6" name="Espace réservé du pied de page 5">
            <a:extLst>
              <a:ext uri="{FF2B5EF4-FFF2-40B4-BE49-F238E27FC236}">
                <a16:creationId xmlns:a16="http://schemas.microsoft.com/office/drawing/2014/main" id="{2A29938E-123E-BFA3-F9A4-0CE65C5CECE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3FA6227-7F11-40BE-537D-DA33545FAA7B}"/>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539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40540-5EB7-1F57-B3B0-AED68C4503B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E7C8F9D-95EE-F7E8-DDDF-C2B29FABC3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4BE4ABB-685F-44E5-455E-B51C2942954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1448A9D-4A5D-C084-9B22-6050645AF6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D0A1708-6635-44CF-DFE9-50A180EEB19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5528899-0D2E-8112-D063-E590979EA640}"/>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8" name="Espace réservé du pied de page 7">
            <a:extLst>
              <a:ext uri="{FF2B5EF4-FFF2-40B4-BE49-F238E27FC236}">
                <a16:creationId xmlns:a16="http://schemas.microsoft.com/office/drawing/2014/main" id="{28C78595-2A0B-801D-0536-9E7670C3A35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B0AE205-6131-B9A5-D816-9C840A41A8A6}"/>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3181709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72031-AE32-2881-F657-F467AD2564E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5DF0834-2982-AEBB-E55A-A2D20AE79BD4}"/>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4" name="Espace réservé du pied de page 3">
            <a:extLst>
              <a:ext uri="{FF2B5EF4-FFF2-40B4-BE49-F238E27FC236}">
                <a16:creationId xmlns:a16="http://schemas.microsoft.com/office/drawing/2014/main" id="{A67E6B84-E5B0-C979-36DC-A7161714152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D31111E-AD25-EDBD-C3B0-20811C58CBBE}"/>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2882221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5AFE8B-1912-0C9B-D768-B2E459A473DC}"/>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3" name="Espace réservé du pied de page 2">
            <a:extLst>
              <a:ext uri="{FF2B5EF4-FFF2-40B4-BE49-F238E27FC236}">
                <a16:creationId xmlns:a16="http://schemas.microsoft.com/office/drawing/2014/main" id="{1530D006-9D5F-C7C9-1091-CE0FC2E4E8F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9B5E355-BFB5-8DF7-7375-CE2287D8F98A}"/>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1077902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987714-AD2E-4BCF-B639-4628C3F6E98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ED819C2-7CEA-CC7A-4EC5-A2D0131797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7858D2A-1FBA-3D3C-A6F8-96F499105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FABFC8B-EDD4-3EFA-9637-DCE0F673DD8B}"/>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6" name="Espace réservé du pied de page 5">
            <a:extLst>
              <a:ext uri="{FF2B5EF4-FFF2-40B4-BE49-F238E27FC236}">
                <a16:creationId xmlns:a16="http://schemas.microsoft.com/office/drawing/2014/main" id="{9DD21EAE-3E0B-1E1C-719C-7819C2CE1C3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E7D8539-590F-C0DB-82F2-1FBFB68B06A5}"/>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19192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E628E-F016-EC5A-A0B6-7037D636AFC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6EE2FDF-A94F-C165-2BE8-CA5C3A228D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635FA8C-E274-8125-6BF7-B346BA36A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D2B80FD-E7AD-BE8C-F326-DE031C11529E}"/>
              </a:ext>
            </a:extLst>
          </p:cNvPr>
          <p:cNvSpPr>
            <a:spLocks noGrp="1"/>
          </p:cNvSpPr>
          <p:nvPr>
            <p:ph type="dt" sz="half" idx="10"/>
          </p:nvPr>
        </p:nvSpPr>
        <p:spPr/>
        <p:txBody>
          <a:bodyPr/>
          <a:lstStyle/>
          <a:p>
            <a:fld id="{3808D606-A1C4-4D46-A6EB-E5CDC039073A}" type="datetimeFigureOut">
              <a:rPr lang="fr-FR" smtClean="0"/>
              <a:t>17/09/2025</a:t>
            </a:fld>
            <a:endParaRPr lang="fr-FR"/>
          </a:p>
        </p:txBody>
      </p:sp>
      <p:sp>
        <p:nvSpPr>
          <p:cNvPr id="6" name="Espace réservé du pied de page 5">
            <a:extLst>
              <a:ext uri="{FF2B5EF4-FFF2-40B4-BE49-F238E27FC236}">
                <a16:creationId xmlns:a16="http://schemas.microsoft.com/office/drawing/2014/main" id="{81AA648E-3ADF-3390-A26C-39F102512E2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2650F11-0DE9-6190-784C-80243CB77EDF}"/>
              </a:ext>
            </a:extLst>
          </p:cNvPr>
          <p:cNvSpPr>
            <a:spLocks noGrp="1"/>
          </p:cNvSpPr>
          <p:nvPr>
            <p:ph type="sldNum" sz="quarter" idx="12"/>
          </p:nvPr>
        </p:nvSpPr>
        <p:spPr/>
        <p:txBody>
          <a:bodyPr/>
          <a:lstStyle/>
          <a:p>
            <a:fld id="{3DCF77C4-8108-4558-B561-854B1CCF8B34}" type="slidenum">
              <a:rPr lang="fr-FR" smtClean="0"/>
              <a:t>‹N°›</a:t>
            </a:fld>
            <a:endParaRPr lang="fr-FR"/>
          </a:p>
        </p:txBody>
      </p:sp>
    </p:spTree>
    <p:extLst>
      <p:ext uri="{BB962C8B-B14F-4D97-AF65-F5344CB8AC3E}">
        <p14:creationId xmlns:p14="http://schemas.microsoft.com/office/powerpoint/2010/main" val="1660226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F0215C0-1A77-3542-2113-789D7D8CAF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56627DB-51EC-3528-991E-7B6F14018B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AE1BC6B-3C30-B533-3F73-7A24C473AB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8D606-A1C4-4D46-A6EB-E5CDC039073A}" type="datetimeFigureOut">
              <a:rPr lang="fr-FR" smtClean="0"/>
              <a:t>17/09/2025</a:t>
            </a:fld>
            <a:endParaRPr lang="fr-FR"/>
          </a:p>
        </p:txBody>
      </p:sp>
      <p:sp>
        <p:nvSpPr>
          <p:cNvPr id="5" name="Espace réservé du pied de page 4">
            <a:extLst>
              <a:ext uri="{FF2B5EF4-FFF2-40B4-BE49-F238E27FC236}">
                <a16:creationId xmlns:a16="http://schemas.microsoft.com/office/drawing/2014/main" id="{17A982DA-2E26-FB92-DEA6-2C3B6426BD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9880671-4288-424A-C09E-A36487390D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CF77C4-8108-4558-B561-854B1CCF8B34}" type="slidenum">
              <a:rPr lang="fr-FR" smtClean="0"/>
              <a:t>‹N°›</a:t>
            </a:fld>
            <a:endParaRPr lang="fr-FR"/>
          </a:p>
        </p:txBody>
      </p:sp>
    </p:spTree>
    <p:extLst>
      <p:ext uri="{BB962C8B-B14F-4D97-AF65-F5344CB8AC3E}">
        <p14:creationId xmlns:p14="http://schemas.microsoft.com/office/powerpoint/2010/main" val="3847670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arousse.f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67DB6-69D2-6377-2B4F-255DEBCF22E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D1FD3A-41F2-4388-6BE4-BD549A720899}"/>
              </a:ext>
            </a:extLst>
          </p:cNvPr>
          <p:cNvSpPr>
            <a:spLocks noGrp="1"/>
          </p:cNvSpPr>
          <p:nvPr>
            <p:ph type="ctrTitle"/>
          </p:nvPr>
        </p:nvSpPr>
        <p:spPr>
          <a:xfrm>
            <a:off x="402866" y="246492"/>
            <a:ext cx="11386268" cy="850790"/>
          </a:xfrm>
        </p:spPr>
        <p:txBody>
          <a:bodyPr>
            <a:normAutofit fontScale="90000"/>
          </a:bodyPr>
          <a:lstStyle/>
          <a:p>
            <a:r>
              <a:rPr lang="fr-FR" b="1" dirty="0"/>
              <a:t>L’informatique, c’est quoi ?</a:t>
            </a:r>
            <a:endParaRPr lang="fr-FR" dirty="0"/>
          </a:p>
        </p:txBody>
      </p:sp>
      <p:sp>
        <p:nvSpPr>
          <p:cNvPr id="5" name="ZoneTexte 4">
            <a:extLst>
              <a:ext uri="{FF2B5EF4-FFF2-40B4-BE49-F238E27FC236}">
                <a16:creationId xmlns:a16="http://schemas.microsoft.com/office/drawing/2014/main" id="{84EDF33B-1308-546D-28FB-3BA49BE24590}"/>
              </a:ext>
            </a:extLst>
          </p:cNvPr>
          <p:cNvSpPr txBox="1"/>
          <p:nvPr/>
        </p:nvSpPr>
        <p:spPr>
          <a:xfrm>
            <a:off x="963433" y="1711518"/>
            <a:ext cx="10265133" cy="1384995"/>
          </a:xfrm>
          <a:prstGeom prst="rect">
            <a:avLst/>
          </a:prstGeom>
          <a:noFill/>
        </p:spPr>
        <p:txBody>
          <a:bodyPr wrap="square" rtlCol="0">
            <a:spAutoFit/>
          </a:bodyPr>
          <a:lstStyle/>
          <a:p>
            <a:pPr algn="ctr"/>
            <a:r>
              <a:rPr lang="fr-FR" sz="2800" dirty="0"/>
              <a:t>Le mot </a:t>
            </a:r>
            <a:r>
              <a:rPr lang="fr-FR" sz="2800" b="1" dirty="0"/>
              <a:t>informatique</a:t>
            </a:r>
            <a:r>
              <a:rPr lang="fr-FR" sz="2800" dirty="0"/>
              <a:t> a été créé en 1966. C'est un néologisme de la langue française créé à partir des mots "</a:t>
            </a:r>
            <a:r>
              <a:rPr lang="fr-FR" sz="2800" b="1" dirty="0"/>
              <a:t>infor</a:t>
            </a:r>
            <a:r>
              <a:rPr lang="fr-FR" sz="2800" dirty="0"/>
              <a:t>mation" et "auto</a:t>
            </a:r>
            <a:r>
              <a:rPr lang="fr-FR" sz="2800" b="1" dirty="0"/>
              <a:t>matique</a:t>
            </a:r>
            <a:r>
              <a:rPr lang="fr-FR" sz="2800" dirty="0"/>
              <a:t>"</a:t>
            </a:r>
          </a:p>
        </p:txBody>
      </p:sp>
      <p:sp>
        <p:nvSpPr>
          <p:cNvPr id="6" name="ZoneTexte 5">
            <a:extLst>
              <a:ext uri="{FF2B5EF4-FFF2-40B4-BE49-F238E27FC236}">
                <a16:creationId xmlns:a16="http://schemas.microsoft.com/office/drawing/2014/main" id="{8EB6E424-76BA-FCA9-CBE5-3FDB3BEDF942}"/>
              </a:ext>
            </a:extLst>
          </p:cNvPr>
          <p:cNvSpPr txBox="1"/>
          <p:nvPr/>
        </p:nvSpPr>
        <p:spPr>
          <a:xfrm>
            <a:off x="1169504" y="4098234"/>
            <a:ext cx="9852990" cy="2246769"/>
          </a:xfrm>
          <a:prstGeom prst="rect">
            <a:avLst/>
          </a:prstGeom>
          <a:noFill/>
        </p:spPr>
        <p:txBody>
          <a:bodyPr wrap="square" rtlCol="0">
            <a:spAutoFit/>
          </a:bodyPr>
          <a:lstStyle/>
          <a:p>
            <a:pPr algn="ctr"/>
            <a:r>
              <a:rPr lang="fr-FR" sz="2800" dirty="0"/>
              <a:t>« </a:t>
            </a:r>
            <a:r>
              <a:rPr lang="fr-FR" sz="2800" i="1" dirty="0"/>
              <a:t>L'informatique est une discipline basée sur le traitement d'informations via des moyens électroniques (ordinateurs, systèmes numériques) </a:t>
            </a:r>
            <a:r>
              <a:rPr lang="fr-FR" sz="2800" dirty="0"/>
              <a:t>»</a:t>
            </a:r>
          </a:p>
          <a:p>
            <a:pPr algn="ctr"/>
            <a:endParaRPr lang="fr-FR" sz="2800" dirty="0"/>
          </a:p>
          <a:p>
            <a:pPr algn="r"/>
            <a:r>
              <a:rPr lang="fr-FR" sz="2800" dirty="0">
                <a:hlinkClick r:id="rId2"/>
              </a:rPr>
              <a:t>https://www.larousse.fr/</a:t>
            </a:r>
            <a:r>
              <a:rPr lang="fr-FR" sz="2800" dirty="0"/>
              <a:t> </a:t>
            </a:r>
          </a:p>
        </p:txBody>
      </p:sp>
    </p:spTree>
    <p:extLst>
      <p:ext uri="{BB962C8B-B14F-4D97-AF65-F5344CB8AC3E}">
        <p14:creationId xmlns:p14="http://schemas.microsoft.com/office/powerpoint/2010/main" val="1836381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6ADBD-1928-765E-3FA3-FA8CA05789A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61F6A71-B389-3456-CBA9-34DC5B2C85DF}"/>
              </a:ext>
            </a:extLst>
          </p:cNvPr>
          <p:cNvSpPr>
            <a:spLocks noGrp="1"/>
          </p:cNvSpPr>
          <p:nvPr>
            <p:ph type="ctrTitle"/>
          </p:nvPr>
        </p:nvSpPr>
        <p:spPr>
          <a:xfrm>
            <a:off x="402866" y="246492"/>
            <a:ext cx="11386268" cy="850790"/>
          </a:xfrm>
        </p:spPr>
        <p:txBody>
          <a:bodyPr>
            <a:normAutofit fontScale="90000"/>
          </a:bodyPr>
          <a:lstStyle/>
          <a:p>
            <a:r>
              <a:rPr lang="fr-FR" b="1" dirty="0"/>
              <a:t>1945 –  E N I A C </a:t>
            </a:r>
            <a:endParaRPr lang="fr-FR" dirty="0"/>
          </a:p>
        </p:txBody>
      </p:sp>
      <p:sp>
        <p:nvSpPr>
          <p:cNvPr id="3" name="ZoneTexte 2">
            <a:extLst>
              <a:ext uri="{FF2B5EF4-FFF2-40B4-BE49-F238E27FC236}">
                <a16:creationId xmlns:a16="http://schemas.microsoft.com/office/drawing/2014/main" id="{06B5FF0D-47B2-186E-2A1D-53B59D1E020A}"/>
              </a:ext>
            </a:extLst>
          </p:cNvPr>
          <p:cNvSpPr txBox="1"/>
          <p:nvPr/>
        </p:nvSpPr>
        <p:spPr>
          <a:xfrm>
            <a:off x="5530730" y="2386301"/>
            <a:ext cx="5770583" cy="2246769"/>
          </a:xfrm>
          <a:prstGeom prst="rect">
            <a:avLst/>
          </a:prstGeom>
          <a:noFill/>
        </p:spPr>
        <p:txBody>
          <a:bodyPr wrap="square" rtlCol="0">
            <a:spAutoFit/>
          </a:bodyPr>
          <a:lstStyle/>
          <a:p>
            <a:pPr algn="ctr"/>
            <a:r>
              <a:rPr lang="fr-FR" sz="2800" b="1" dirty="0" err="1"/>
              <a:t>E</a:t>
            </a:r>
            <a:r>
              <a:rPr lang="fr-FR" sz="2800" dirty="0" err="1"/>
              <a:t>lectronic</a:t>
            </a:r>
            <a:r>
              <a:rPr lang="fr-FR" sz="2800" dirty="0"/>
              <a:t> </a:t>
            </a:r>
            <a:r>
              <a:rPr lang="fr-FR" sz="2800" b="1" dirty="0" err="1"/>
              <a:t>N</a:t>
            </a:r>
            <a:r>
              <a:rPr lang="fr-FR" sz="2800" dirty="0" err="1"/>
              <a:t>umerical</a:t>
            </a:r>
            <a:r>
              <a:rPr lang="fr-FR" sz="2800" dirty="0"/>
              <a:t> </a:t>
            </a:r>
            <a:r>
              <a:rPr lang="fr-FR" sz="2800" b="1" dirty="0" err="1"/>
              <a:t>I</a:t>
            </a:r>
            <a:r>
              <a:rPr lang="fr-FR" sz="2800" dirty="0" err="1"/>
              <a:t>ntegrator</a:t>
            </a:r>
            <a:r>
              <a:rPr lang="fr-FR" sz="2800" dirty="0"/>
              <a:t> </a:t>
            </a:r>
            <a:r>
              <a:rPr lang="fr-FR" sz="2800" b="1" dirty="0"/>
              <a:t>A</a:t>
            </a:r>
            <a:r>
              <a:rPr lang="fr-FR" sz="2800" dirty="0"/>
              <a:t>nalyser and </a:t>
            </a:r>
            <a:r>
              <a:rPr lang="fr-FR" sz="2800" b="1" dirty="0"/>
              <a:t>C</a:t>
            </a:r>
            <a:r>
              <a:rPr lang="fr-FR" sz="2800" dirty="0"/>
              <a:t>omputer – C’ est le premier ordinateur entièrement électronique. Il pèse 30 tonnes et occupe une surface de 72 m2.</a:t>
            </a:r>
          </a:p>
        </p:txBody>
      </p:sp>
      <p:pic>
        <p:nvPicPr>
          <p:cNvPr id="9220" name="Picture 4" descr="75 years of the ENIAC">
            <a:extLst>
              <a:ext uri="{FF2B5EF4-FFF2-40B4-BE49-F238E27FC236}">
                <a16:creationId xmlns:a16="http://schemas.microsoft.com/office/drawing/2014/main" id="{4E91EF90-3622-8131-D9B4-A464011748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a:fillRect/>
          </a:stretch>
        </p:blipFill>
        <p:spPr bwMode="auto">
          <a:xfrm>
            <a:off x="664836" y="1463040"/>
            <a:ext cx="3967551" cy="461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45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85AA-5A81-A823-CEB3-60B9CEBE9C8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FC7CCF3-8BD4-C237-6B95-EA66E73784E1}"/>
              </a:ext>
            </a:extLst>
          </p:cNvPr>
          <p:cNvSpPr>
            <a:spLocks noGrp="1"/>
          </p:cNvSpPr>
          <p:nvPr>
            <p:ph type="ctrTitle"/>
          </p:nvPr>
        </p:nvSpPr>
        <p:spPr>
          <a:xfrm>
            <a:off x="402866" y="246492"/>
            <a:ext cx="11386268" cy="850790"/>
          </a:xfrm>
        </p:spPr>
        <p:txBody>
          <a:bodyPr>
            <a:normAutofit fontScale="90000"/>
          </a:bodyPr>
          <a:lstStyle/>
          <a:p>
            <a:r>
              <a:rPr lang="fr-FR" b="1" dirty="0"/>
              <a:t>1954 –  FORTRAN</a:t>
            </a:r>
            <a:endParaRPr lang="fr-FR" dirty="0"/>
          </a:p>
        </p:txBody>
      </p:sp>
      <p:sp>
        <p:nvSpPr>
          <p:cNvPr id="3" name="ZoneTexte 2">
            <a:extLst>
              <a:ext uri="{FF2B5EF4-FFF2-40B4-BE49-F238E27FC236}">
                <a16:creationId xmlns:a16="http://schemas.microsoft.com/office/drawing/2014/main" id="{E6E1585F-D57D-387E-CDE4-7F0D7ED8A6BA}"/>
              </a:ext>
            </a:extLst>
          </p:cNvPr>
          <p:cNvSpPr txBox="1"/>
          <p:nvPr/>
        </p:nvSpPr>
        <p:spPr>
          <a:xfrm>
            <a:off x="4953663" y="1820851"/>
            <a:ext cx="7126879" cy="4401205"/>
          </a:xfrm>
          <a:prstGeom prst="rect">
            <a:avLst/>
          </a:prstGeom>
          <a:noFill/>
        </p:spPr>
        <p:txBody>
          <a:bodyPr wrap="square" rtlCol="0">
            <a:spAutoFit/>
          </a:bodyPr>
          <a:lstStyle/>
          <a:p>
            <a:pPr algn="ctr"/>
            <a:r>
              <a:rPr lang="fr-FR" sz="2800" b="1" dirty="0" err="1"/>
              <a:t>FOR</a:t>
            </a:r>
            <a:r>
              <a:rPr lang="fr-FR" sz="2800" dirty="0" err="1"/>
              <a:t>mula</a:t>
            </a:r>
            <a:r>
              <a:rPr lang="fr-FR" sz="2800" dirty="0"/>
              <a:t> </a:t>
            </a:r>
            <a:r>
              <a:rPr lang="fr-FR" sz="2800" b="1" dirty="0" err="1"/>
              <a:t>TRAN</a:t>
            </a:r>
            <a:r>
              <a:rPr lang="fr-FR" sz="2800" dirty="0" err="1"/>
              <a:t>slating</a:t>
            </a:r>
            <a:r>
              <a:rPr lang="fr-FR" sz="2800" dirty="0"/>
              <a:t> system.</a:t>
            </a:r>
          </a:p>
          <a:p>
            <a:pPr algn="ctr"/>
            <a:r>
              <a:rPr lang="fr-FR" sz="2800" dirty="0"/>
              <a:t>Considéré comme est le </a:t>
            </a:r>
            <a:r>
              <a:rPr lang="fr-FR" sz="2800" b="1" dirty="0"/>
              <a:t>premier langage de programmation </a:t>
            </a:r>
            <a:r>
              <a:rPr lang="fr-FR" sz="2800" dirty="0"/>
              <a:t>de haut niveau.</a:t>
            </a:r>
          </a:p>
          <a:p>
            <a:pPr algn="ctr"/>
            <a:endParaRPr lang="fr-FR" sz="2800" dirty="0"/>
          </a:p>
          <a:p>
            <a:pPr algn="ctr"/>
            <a:r>
              <a:rPr lang="fr-FR" sz="2800" dirty="0"/>
              <a:t>Fortran est toujours l'un des langages les plus utilisés pour l'astronomie, la modélisation climatique, la modélisation chimique, la modélisation en économie, la physique numérique, l'analyse de données, la simulation de satellites…  </a:t>
            </a:r>
          </a:p>
        </p:txBody>
      </p:sp>
      <p:pic>
        <p:nvPicPr>
          <p:cNvPr id="10242" name="Picture 2">
            <a:extLst>
              <a:ext uri="{FF2B5EF4-FFF2-40B4-BE49-F238E27FC236}">
                <a16:creationId xmlns:a16="http://schemas.microsoft.com/office/drawing/2014/main" id="{5C15D8BB-6390-FC85-32C0-595E8CF073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a:fillRect/>
          </a:stretch>
        </p:blipFill>
        <p:spPr bwMode="auto">
          <a:xfrm>
            <a:off x="858658" y="2568270"/>
            <a:ext cx="3753098" cy="276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0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C1347-2FC6-7304-E235-6E67B59D5C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9C1E3F-9252-BC5F-039F-FD7F4E0E6AF0}"/>
              </a:ext>
            </a:extLst>
          </p:cNvPr>
          <p:cNvSpPr>
            <a:spLocks noGrp="1"/>
          </p:cNvSpPr>
          <p:nvPr>
            <p:ph type="ctrTitle"/>
          </p:nvPr>
        </p:nvSpPr>
        <p:spPr>
          <a:xfrm>
            <a:off x="402866" y="246492"/>
            <a:ext cx="11386268" cy="850790"/>
          </a:xfrm>
        </p:spPr>
        <p:txBody>
          <a:bodyPr>
            <a:normAutofit fontScale="90000"/>
          </a:bodyPr>
          <a:lstStyle/>
          <a:p>
            <a:r>
              <a:rPr lang="fr-FR" b="1" dirty="0"/>
              <a:t>1956 - RAMAC</a:t>
            </a:r>
            <a:endParaRPr lang="fr-FR" dirty="0"/>
          </a:p>
        </p:txBody>
      </p:sp>
      <p:sp>
        <p:nvSpPr>
          <p:cNvPr id="3" name="ZoneTexte 2">
            <a:extLst>
              <a:ext uri="{FF2B5EF4-FFF2-40B4-BE49-F238E27FC236}">
                <a16:creationId xmlns:a16="http://schemas.microsoft.com/office/drawing/2014/main" id="{AE65850C-57F6-B9B6-1F11-163323379CDA}"/>
              </a:ext>
            </a:extLst>
          </p:cNvPr>
          <p:cNvSpPr txBox="1"/>
          <p:nvPr/>
        </p:nvSpPr>
        <p:spPr>
          <a:xfrm>
            <a:off x="111318" y="1892413"/>
            <a:ext cx="6639339" cy="3970318"/>
          </a:xfrm>
          <a:prstGeom prst="rect">
            <a:avLst/>
          </a:prstGeom>
          <a:noFill/>
        </p:spPr>
        <p:txBody>
          <a:bodyPr wrap="square" rtlCol="0">
            <a:spAutoFit/>
          </a:bodyPr>
          <a:lstStyle/>
          <a:p>
            <a:pPr algn="ctr"/>
            <a:r>
              <a:rPr lang="fr-FR" sz="2800" b="1" dirty="0"/>
              <a:t>L’IBM RAMAC 305 </a:t>
            </a:r>
            <a:r>
              <a:rPr lang="fr-FR" sz="2800" dirty="0"/>
              <a:t>est le premier ordinateur à </a:t>
            </a:r>
            <a:r>
              <a:rPr lang="fr-FR" sz="2800" b="1" dirty="0"/>
              <a:t>disque dur</a:t>
            </a:r>
            <a:r>
              <a:rPr lang="fr-FR" sz="2800" dirty="0"/>
              <a:t> commercialisé en septembre 1956 par IBM.</a:t>
            </a:r>
          </a:p>
          <a:p>
            <a:pPr algn="ctr"/>
            <a:endParaRPr lang="fr-FR" sz="2800" dirty="0"/>
          </a:p>
          <a:p>
            <a:pPr algn="ctr"/>
            <a:r>
              <a:rPr lang="fr-FR" sz="2800" dirty="0"/>
              <a:t>Il disposait d’une capacité de </a:t>
            </a:r>
            <a:r>
              <a:rPr lang="fr-FR" sz="2800" b="1" dirty="0"/>
              <a:t>5 Mo</a:t>
            </a:r>
          </a:p>
          <a:p>
            <a:pPr algn="ctr"/>
            <a:r>
              <a:rPr lang="fr-FR" sz="2800" i="1" dirty="0"/>
              <a:t>(2 photos prises avec un </a:t>
            </a:r>
            <a:r>
              <a:rPr lang="fr-FR" sz="2800" i="1" dirty="0" err="1"/>
              <a:t>Iphone</a:t>
            </a:r>
            <a:r>
              <a:rPr lang="fr-FR" sz="2800" i="1" dirty="0"/>
              <a:t> 13)</a:t>
            </a:r>
            <a:r>
              <a:rPr lang="fr-FR" sz="2800" dirty="0"/>
              <a:t> </a:t>
            </a:r>
          </a:p>
          <a:p>
            <a:pPr algn="ctr"/>
            <a:endParaRPr lang="fr-FR" sz="2800" dirty="0"/>
          </a:p>
          <a:p>
            <a:pPr algn="ctr"/>
            <a:r>
              <a:rPr lang="fr-FR" sz="2800" dirty="0"/>
              <a:t>Il pesait </a:t>
            </a:r>
            <a:r>
              <a:rPr lang="fr-FR" sz="2800" b="1" dirty="0"/>
              <a:t>plus d'une tonne </a:t>
            </a:r>
            <a:r>
              <a:rPr lang="fr-FR" sz="2800" dirty="0"/>
              <a:t>et sa taille était équivalente à deux grands réfrigérateurs.</a:t>
            </a:r>
          </a:p>
        </p:txBody>
      </p:sp>
      <p:pic>
        <p:nvPicPr>
          <p:cNvPr id="12290" name="Picture 2" descr="IBM 305 RAMAC — Вікіпедія">
            <a:extLst>
              <a:ext uri="{FF2B5EF4-FFF2-40B4-BE49-F238E27FC236}">
                <a16:creationId xmlns:a16="http://schemas.microsoft.com/office/drawing/2014/main" id="{E3BF4E16-3621-E9EB-FB20-8A30CE03B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657" y="2014979"/>
            <a:ext cx="5238389" cy="374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49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A0736-36E6-039B-799F-85094FD5091B}"/>
            </a:ext>
          </a:extLst>
        </p:cNvPr>
        <p:cNvGrpSpPr/>
        <p:nvPr/>
      </p:nvGrpSpPr>
      <p:grpSpPr>
        <a:xfrm>
          <a:off x="0" y="0"/>
          <a:ext cx="0" cy="0"/>
          <a:chOff x="0" y="0"/>
          <a:chExt cx="0" cy="0"/>
        </a:xfrm>
      </p:grpSpPr>
      <p:pic>
        <p:nvPicPr>
          <p:cNvPr id="14338" name="Picture 2" descr="Before the internet, there was the ARPANET">
            <a:extLst>
              <a:ext uri="{FF2B5EF4-FFF2-40B4-BE49-F238E27FC236}">
                <a16:creationId xmlns:a16="http://schemas.microsoft.com/office/drawing/2014/main" id="{FEE3DE15-4DE1-87F9-8F7C-025BAD9A3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900" y="3573845"/>
            <a:ext cx="4256598" cy="30376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B07A0D38-7E4B-B763-2887-D48A74B70BF7}"/>
              </a:ext>
            </a:extLst>
          </p:cNvPr>
          <p:cNvSpPr>
            <a:spLocks noGrp="1"/>
          </p:cNvSpPr>
          <p:nvPr>
            <p:ph type="ctrTitle"/>
          </p:nvPr>
        </p:nvSpPr>
        <p:spPr>
          <a:xfrm>
            <a:off x="402866" y="246492"/>
            <a:ext cx="11386268" cy="850790"/>
          </a:xfrm>
        </p:spPr>
        <p:txBody>
          <a:bodyPr>
            <a:normAutofit fontScale="90000"/>
          </a:bodyPr>
          <a:lstStyle/>
          <a:p>
            <a:r>
              <a:rPr lang="fr-FR" b="1" dirty="0"/>
              <a:t>1969 –  </a:t>
            </a:r>
            <a:r>
              <a:rPr lang="fr-FR" b="1" dirty="0" err="1"/>
              <a:t>ARPAnet</a:t>
            </a:r>
            <a:endParaRPr lang="fr-FR" dirty="0"/>
          </a:p>
        </p:txBody>
      </p:sp>
      <p:sp>
        <p:nvSpPr>
          <p:cNvPr id="3" name="ZoneTexte 2">
            <a:extLst>
              <a:ext uri="{FF2B5EF4-FFF2-40B4-BE49-F238E27FC236}">
                <a16:creationId xmlns:a16="http://schemas.microsoft.com/office/drawing/2014/main" id="{A14D759F-63C3-AEE7-18CE-20DF434AFD13}"/>
              </a:ext>
            </a:extLst>
          </p:cNvPr>
          <p:cNvSpPr txBox="1"/>
          <p:nvPr/>
        </p:nvSpPr>
        <p:spPr>
          <a:xfrm>
            <a:off x="492981" y="1468273"/>
            <a:ext cx="5356529" cy="1815882"/>
          </a:xfrm>
          <a:prstGeom prst="rect">
            <a:avLst/>
          </a:prstGeom>
          <a:noFill/>
        </p:spPr>
        <p:txBody>
          <a:bodyPr wrap="square" rtlCol="0">
            <a:spAutoFit/>
          </a:bodyPr>
          <a:lstStyle/>
          <a:p>
            <a:pPr algn="ctr"/>
            <a:r>
              <a:rPr lang="fr-FR" sz="2800" dirty="0"/>
              <a:t>Premier </a:t>
            </a:r>
            <a:r>
              <a:rPr lang="fr-FR" sz="2800" b="1" dirty="0"/>
              <a:t>réseau</a:t>
            </a:r>
            <a:r>
              <a:rPr lang="fr-FR" sz="2800" dirty="0"/>
              <a:t> à transfert de paquets de données conçu aux États-Unis pour relier 4 universités .</a:t>
            </a:r>
          </a:p>
          <a:p>
            <a:pPr algn="ctr"/>
            <a:r>
              <a:rPr lang="fr-FR" sz="2800" dirty="0"/>
              <a:t>C’est l’ancêtre d’</a:t>
            </a:r>
            <a:r>
              <a:rPr lang="fr-FR" sz="2800" b="1" dirty="0"/>
              <a:t>Internet</a:t>
            </a:r>
          </a:p>
        </p:txBody>
      </p:sp>
      <p:sp>
        <p:nvSpPr>
          <p:cNvPr id="4" name="ZoneTexte 3">
            <a:extLst>
              <a:ext uri="{FF2B5EF4-FFF2-40B4-BE49-F238E27FC236}">
                <a16:creationId xmlns:a16="http://schemas.microsoft.com/office/drawing/2014/main" id="{1FAA82F4-EBFE-C984-B131-CC3DAAA00AF8}"/>
              </a:ext>
            </a:extLst>
          </p:cNvPr>
          <p:cNvSpPr txBox="1"/>
          <p:nvPr/>
        </p:nvSpPr>
        <p:spPr>
          <a:xfrm>
            <a:off x="6342492" y="2845907"/>
            <a:ext cx="5356529" cy="2246769"/>
          </a:xfrm>
          <a:prstGeom prst="rect">
            <a:avLst/>
          </a:prstGeom>
          <a:noFill/>
        </p:spPr>
        <p:txBody>
          <a:bodyPr wrap="square" rtlCol="0">
            <a:spAutoFit/>
          </a:bodyPr>
          <a:lstStyle/>
          <a:p>
            <a:pPr algn="ctr"/>
            <a:r>
              <a:rPr lang="fr-FR" sz="2800" dirty="0"/>
              <a:t>La légende voudrait que des étudiants aient utilisé le réseau informatique vendre du cannabis inventant ainsi le commerce électronique.</a:t>
            </a:r>
            <a:endParaRPr lang="fr-FR" sz="2800" b="1" dirty="0"/>
          </a:p>
        </p:txBody>
      </p:sp>
    </p:spTree>
    <p:extLst>
      <p:ext uri="{BB962C8B-B14F-4D97-AF65-F5344CB8AC3E}">
        <p14:creationId xmlns:p14="http://schemas.microsoft.com/office/powerpoint/2010/main" val="1333957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5CBE6-8ACC-AED0-E971-0FD845CC558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30B6DB8-275F-01A6-D9DE-68877EB5B517}"/>
              </a:ext>
            </a:extLst>
          </p:cNvPr>
          <p:cNvSpPr>
            <a:spLocks noGrp="1"/>
          </p:cNvSpPr>
          <p:nvPr>
            <p:ph type="ctrTitle"/>
          </p:nvPr>
        </p:nvSpPr>
        <p:spPr>
          <a:xfrm>
            <a:off x="402866" y="246492"/>
            <a:ext cx="11386268" cy="850790"/>
          </a:xfrm>
        </p:spPr>
        <p:txBody>
          <a:bodyPr>
            <a:normAutofit fontScale="90000"/>
          </a:bodyPr>
          <a:lstStyle/>
          <a:p>
            <a:r>
              <a:rPr lang="fr-FR" b="1" dirty="0"/>
              <a:t>1975 –  </a:t>
            </a:r>
            <a:r>
              <a:rPr lang="fr-FR" b="1" dirty="0">
                <a:solidFill>
                  <a:schemeClr val="bg1"/>
                </a:solidFill>
              </a:rPr>
              <a:t>Microsoft</a:t>
            </a:r>
            <a:endParaRPr lang="fr-FR" dirty="0">
              <a:solidFill>
                <a:schemeClr val="bg1"/>
              </a:solidFill>
            </a:endParaRPr>
          </a:p>
        </p:txBody>
      </p:sp>
      <p:sp>
        <p:nvSpPr>
          <p:cNvPr id="3" name="ZoneTexte 2">
            <a:extLst>
              <a:ext uri="{FF2B5EF4-FFF2-40B4-BE49-F238E27FC236}">
                <a16:creationId xmlns:a16="http://schemas.microsoft.com/office/drawing/2014/main" id="{F1AB48B1-0049-A853-28B7-D238CAE03E63}"/>
              </a:ext>
            </a:extLst>
          </p:cNvPr>
          <p:cNvSpPr txBox="1"/>
          <p:nvPr/>
        </p:nvSpPr>
        <p:spPr>
          <a:xfrm>
            <a:off x="6436326" y="2478091"/>
            <a:ext cx="5154027" cy="3108543"/>
          </a:xfrm>
          <a:prstGeom prst="rect">
            <a:avLst/>
          </a:prstGeom>
          <a:noFill/>
        </p:spPr>
        <p:txBody>
          <a:bodyPr wrap="square" rtlCol="0">
            <a:spAutoFit/>
          </a:bodyPr>
          <a:lstStyle/>
          <a:p>
            <a:pPr algn="ctr"/>
            <a:r>
              <a:rPr lang="fr-FR" sz="2800" dirty="0"/>
              <a:t>Deux étudiants de Harvard, Paul Allen et </a:t>
            </a:r>
            <a:r>
              <a:rPr lang="fr-FR" sz="2800" b="1" dirty="0"/>
              <a:t>Bill Gates</a:t>
            </a:r>
            <a:r>
              <a:rPr lang="fr-FR" sz="2800" dirty="0"/>
              <a:t>, alors âgés de 22 et 20 ans fondent dans leur garage la société qui deviendra un des acteurs majeurs des logiciels informatiques.</a:t>
            </a:r>
          </a:p>
          <a:p>
            <a:pPr algn="ctr"/>
            <a:endParaRPr lang="fr-FR" sz="2800" dirty="0"/>
          </a:p>
        </p:txBody>
      </p:sp>
      <p:pic>
        <p:nvPicPr>
          <p:cNvPr id="4" name="Picture 2" descr="logo de Microsoft">
            <a:extLst>
              <a:ext uri="{FF2B5EF4-FFF2-40B4-BE49-F238E27FC236}">
                <a16:creationId xmlns:a16="http://schemas.microsoft.com/office/drawing/2014/main" id="{2BCFED90-6306-9F42-8077-C24A3EE76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14712"/>
            <a:ext cx="23812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Microsoft cumple 40 años">
            <a:extLst>
              <a:ext uri="{FF2B5EF4-FFF2-40B4-BE49-F238E27FC236}">
                <a16:creationId xmlns:a16="http://schemas.microsoft.com/office/drawing/2014/main" id="{7C7C8B34-C1B5-5F06-0C41-282460B19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100" y="1963971"/>
            <a:ext cx="5567900" cy="371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813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C071B-724D-9406-CD0D-285C02B0058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F685D2F-B52D-393E-38A3-BEA9A957C769}"/>
              </a:ext>
            </a:extLst>
          </p:cNvPr>
          <p:cNvSpPr>
            <a:spLocks noGrp="1"/>
          </p:cNvSpPr>
          <p:nvPr>
            <p:ph type="ctrTitle"/>
          </p:nvPr>
        </p:nvSpPr>
        <p:spPr>
          <a:xfrm>
            <a:off x="402866" y="246492"/>
            <a:ext cx="11386268" cy="850790"/>
          </a:xfrm>
        </p:spPr>
        <p:txBody>
          <a:bodyPr>
            <a:normAutofit fontScale="90000"/>
          </a:bodyPr>
          <a:lstStyle/>
          <a:p>
            <a:r>
              <a:rPr lang="fr-FR" b="1" dirty="0"/>
              <a:t>1977 – Apple</a:t>
            </a:r>
            <a:endParaRPr lang="fr-FR" dirty="0"/>
          </a:p>
        </p:txBody>
      </p:sp>
      <p:sp>
        <p:nvSpPr>
          <p:cNvPr id="3" name="ZoneTexte 2">
            <a:extLst>
              <a:ext uri="{FF2B5EF4-FFF2-40B4-BE49-F238E27FC236}">
                <a16:creationId xmlns:a16="http://schemas.microsoft.com/office/drawing/2014/main" id="{C2A7C216-C29E-1385-AD20-9CA2CE675C9F}"/>
              </a:ext>
            </a:extLst>
          </p:cNvPr>
          <p:cNvSpPr txBox="1"/>
          <p:nvPr/>
        </p:nvSpPr>
        <p:spPr>
          <a:xfrm>
            <a:off x="572626" y="2183892"/>
            <a:ext cx="5154027" cy="3970318"/>
          </a:xfrm>
          <a:prstGeom prst="rect">
            <a:avLst/>
          </a:prstGeom>
          <a:noFill/>
        </p:spPr>
        <p:txBody>
          <a:bodyPr wrap="square" rtlCol="0">
            <a:spAutoFit/>
          </a:bodyPr>
          <a:lstStyle/>
          <a:p>
            <a:pPr algn="ctr"/>
            <a:r>
              <a:rPr lang="fr-FR" sz="2800" dirty="0"/>
              <a:t>L’entreprise est fondée à Cupertino par </a:t>
            </a:r>
            <a:r>
              <a:rPr lang="fr-FR" sz="2800" b="1" dirty="0"/>
              <a:t>Steve Jobs</a:t>
            </a:r>
            <a:r>
              <a:rPr lang="fr-FR" sz="2800" dirty="0"/>
              <a:t>, Steve Wozniak et Ronald Wayne, également dans leur garage.</a:t>
            </a:r>
          </a:p>
          <a:p>
            <a:pPr algn="ctr"/>
            <a:r>
              <a:rPr lang="fr-FR" sz="2800" dirty="0"/>
              <a:t>À ses débuts, Apple Computer est principalement un fabricant d'ordinateurs personnels et met en service l’Apple II.</a:t>
            </a:r>
          </a:p>
          <a:p>
            <a:pPr algn="ctr"/>
            <a:endParaRPr lang="fr-FR" sz="2800" dirty="0"/>
          </a:p>
        </p:txBody>
      </p:sp>
      <p:pic>
        <p:nvPicPr>
          <p:cNvPr id="15368" name="Picture 8">
            <a:extLst>
              <a:ext uri="{FF2B5EF4-FFF2-40B4-BE49-F238E27FC236}">
                <a16:creationId xmlns:a16="http://schemas.microsoft.com/office/drawing/2014/main" id="{5FA0E164-C633-A50C-6D4C-2EAEA1F0A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0137" y="313458"/>
            <a:ext cx="1053712" cy="152998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D1E00246-1761-7DF0-F89D-C3B143EAB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253" y="2038867"/>
            <a:ext cx="4294725" cy="42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91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9F9C9-92CA-87F1-4AD7-DBEAC0EC31B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1E629A4-773C-323E-9EB9-A87D0A540AA7}"/>
              </a:ext>
            </a:extLst>
          </p:cNvPr>
          <p:cNvSpPr>
            <a:spLocks noGrp="1"/>
          </p:cNvSpPr>
          <p:nvPr>
            <p:ph type="ctrTitle"/>
          </p:nvPr>
        </p:nvSpPr>
        <p:spPr>
          <a:xfrm>
            <a:off x="402866" y="246492"/>
            <a:ext cx="11386268" cy="850790"/>
          </a:xfrm>
        </p:spPr>
        <p:txBody>
          <a:bodyPr>
            <a:normAutofit fontScale="90000"/>
          </a:bodyPr>
          <a:lstStyle/>
          <a:p>
            <a:r>
              <a:rPr lang="fr-FR" b="1" dirty="0"/>
              <a:t>1981 – IBM PC</a:t>
            </a:r>
            <a:endParaRPr lang="fr-FR" dirty="0"/>
          </a:p>
        </p:txBody>
      </p:sp>
      <p:sp>
        <p:nvSpPr>
          <p:cNvPr id="3" name="ZoneTexte 2">
            <a:extLst>
              <a:ext uri="{FF2B5EF4-FFF2-40B4-BE49-F238E27FC236}">
                <a16:creationId xmlns:a16="http://schemas.microsoft.com/office/drawing/2014/main" id="{48079623-0CE6-4E11-5BF2-C9B755ECE1FA}"/>
              </a:ext>
            </a:extLst>
          </p:cNvPr>
          <p:cNvSpPr txBox="1"/>
          <p:nvPr/>
        </p:nvSpPr>
        <p:spPr>
          <a:xfrm>
            <a:off x="6570370" y="1718437"/>
            <a:ext cx="5154027" cy="2677656"/>
          </a:xfrm>
          <a:prstGeom prst="rect">
            <a:avLst/>
          </a:prstGeom>
          <a:noFill/>
        </p:spPr>
        <p:txBody>
          <a:bodyPr wrap="square" rtlCol="0">
            <a:spAutoFit/>
          </a:bodyPr>
          <a:lstStyle/>
          <a:p>
            <a:pPr algn="ctr"/>
            <a:r>
              <a:rPr lang="fr-FR" sz="2800" b="1" dirty="0"/>
              <a:t>L'IBM </a:t>
            </a:r>
            <a:r>
              <a:rPr lang="fr-FR" sz="2800" b="1" dirty="0" err="1"/>
              <a:t>Personal</a:t>
            </a:r>
            <a:r>
              <a:rPr lang="fr-FR" sz="2800" b="1" dirty="0"/>
              <a:t> Computer</a:t>
            </a:r>
            <a:r>
              <a:rPr lang="fr-FR" sz="2800" dirty="0"/>
              <a:t>, est un ordinateur personnel produit à plusieurs millions d'exemplaires par IBM. Son architecture ouverte en a fait l'ancêtre de tous les compatibles PC.</a:t>
            </a:r>
          </a:p>
        </p:txBody>
      </p:sp>
      <p:pic>
        <p:nvPicPr>
          <p:cNvPr id="20482" name="Picture 2">
            <a:extLst>
              <a:ext uri="{FF2B5EF4-FFF2-40B4-BE49-F238E27FC236}">
                <a16:creationId xmlns:a16="http://schemas.microsoft.com/office/drawing/2014/main" id="{FA0846D0-6A60-68D5-9774-18BB5776E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61" y="2251514"/>
            <a:ext cx="5191800" cy="34612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FF00BA73-DE41-009D-843B-E48DEC183A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3703" y="4664290"/>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32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7A17B-AAC6-7523-BF77-13E85DA8682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A6F07B6-8590-3CD2-55E6-52CA38A84F6D}"/>
              </a:ext>
            </a:extLst>
          </p:cNvPr>
          <p:cNvSpPr>
            <a:spLocks noGrp="1"/>
          </p:cNvSpPr>
          <p:nvPr>
            <p:ph type="ctrTitle"/>
          </p:nvPr>
        </p:nvSpPr>
        <p:spPr>
          <a:xfrm>
            <a:off x="402866" y="246492"/>
            <a:ext cx="11386268" cy="850790"/>
          </a:xfrm>
        </p:spPr>
        <p:txBody>
          <a:bodyPr>
            <a:normAutofit fontScale="90000"/>
          </a:bodyPr>
          <a:lstStyle/>
          <a:p>
            <a:r>
              <a:rPr lang="fr-FR" b="1" dirty="0"/>
              <a:t>1982 – Le Minitel</a:t>
            </a:r>
            <a:endParaRPr lang="fr-FR" dirty="0"/>
          </a:p>
        </p:txBody>
      </p:sp>
      <p:sp>
        <p:nvSpPr>
          <p:cNvPr id="3" name="ZoneTexte 2">
            <a:extLst>
              <a:ext uri="{FF2B5EF4-FFF2-40B4-BE49-F238E27FC236}">
                <a16:creationId xmlns:a16="http://schemas.microsoft.com/office/drawing/2014/main" id="{5975A22C-FEEF-8FE3-2C25-940BA43563BE}"/>
              </a:ext>
            </a:extLst>
          </p:cNvPr>
          <p:cNvSpPr txBox="1"/>
          <p:nvPr/>
        </p:nvSpPr>
        <p:spPr>
          <a:xfrm>
            <a:off x="402866" y="2537421"/>
            <a:ext cx="5154027" cy="2246769"/>
          </a:xfrm>
          <a:prstGeom prst="rect">
            <a:avLst/>
          </a:prstGeom>
          <a:noFill/>
        </p:spPr>
        <p:txBody>
          <a:bodyPr wrap="square" rtlCol="0">
            <a:spAutoFit/>
          </a:bodyPr>
          <a:lstStyle/>
          <a:p>
            <a:pPr algn="ctr"/>
            <a:r>
              <a:rPr lang="fr-FR" sz="2800" dirty="0"/>
              <a:t>En France, apparaît le Minitel qui se trouvera dans les foyers jusqu’aux années 2000. Très innovant mais sera dépassé avec l’arrivée d’</a:t>
            </a:r>
            <a:r>
              <a:rPr lang="fr-FR" sz="2800" b="1" dirty="0"/>
              <a:t>Internet</a:t>
            </a:r>
            <a:r>
              <a:rPr lang="fr-FR" sz="2800" dirty="0"/>
              <a:t>.</a:t>
            </a:r>
          </a:p>
        </p:txBody>
      </p:sp>
      <p:pic>
        <p:nvPicPr>
          <p:cNvPr id="22530" name="Picture 2" descr="Vintage French Minitel 1 Telic Alcatel Message System Screen Monitor  Electronic Telephone Phone circa 1980-90's / EVE - Etsy France">
            <a:extLst>
              <a:ext uri="{FF2B5EF4-FFF2-40B4-BE49-F238E27FC236}">
                <a16:creationId xmlns:a16="http://schemas.microsoft.com/office/drawing/2014/main" id="{0E626041-D784-ACC6-4CEB-3086775A5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893" y="1791833"/>
            <a:ext cx="6232241" cy="467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53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0C8A5-1311-E8EB-B236-6A0D801D4DD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4198C60-9DC2-96DC-705D-1187519C6740}"/>
              </a:ext>
            </a:extLst>
          </p:cNvPr>
          <p:cNvSpPr>
            <a:spLocks noGrp="1"/>
          </p:cNvSpPr>
          <p:nvPr>
            <p:ph type="ctrTitle"/>
          </p:nvPr>
        </p:nvSpPr>
        <p:spPr>
          <a:xfrm>
            <a:off x="402866" y="246492"/>
            <a:ext cx="11386268" cy="850790"/>
          </a:xfrm>
        </p:spPr>
        <p:txBody>
          <a:bodyPr>
            <a:normAutofit fontScale="90000"/>
          </a:bodyPr>
          <a:lstStyle/>
          <a:p>
            <a:r>
              <a:rPr lang="fr-FR" b="1" dirty="0"/>
              <a:t>1983 – Internet</a:t>
            </a:r>
            <a:endParaRPr lang="fr-FR" dirty="0"/>
          </a:p>
        </p:txBody>
      </p:sp>
      <p:sp>
        <p:nvSpPr>
          <p:cNvPr id="3" name="ZoneTexte 2">
            <a:extLst>
              <a:ext uri="{FF2B5EF4-FFF2-40B4-BE49-F238E27FC236}">
                <a16:creationId xmlns:a16="http://schemas.microsoft.com/office/drawing/2014/main" id="{AFE51D34-B085-EBE7-4481-04E3BF6F966D}"/>
              </a:ext>
            </a:extLst>
          </p:cNvPr>
          <p:cNvSpPr txBox="1"/>
          <p:nvPr/>
        </p:nvSpPr>
        <p:spPr>
          <a:xfrm>
            <a:off x="856090" y="5161352"/>
            <a:ext cx="5154027" cy="954107"/>
          </a:xfrm>
          <a:prstGeom prst="rect">
            <a:avLst/>
          </a:prstGeom>
          <a:noFill/>
        </p:spPr>
        <p:txBody>
          <a:bodyPr wrap="square" rtlCol="0">
            <a:spAutoFit/>
          </a:bodyPr>
          <a:lstStyle/>
          <a:p>
            <a:pPr algn="ctr"/>
            <a:r>
              <a:rPr lang="fr-FR" sz="2800" dirty="0"/>
              <a:t>Le monde entier se connecte grâce au protocole </a:t>
            </a:r>
            <a:r>
              <a:rPr lang="fr-FR" sz="2800" b="1" dirty="0"/>
              <a:t>TCP/IP</a:t>
            </a:r>
            <a:r>
              <a:rPr lang="fr-FR" sz="2800" dirty="0"/>
              <a:t>.</a:t>
            </a:r>
          </a:p>
        </p:txBody>
      </p:sp>
      <p:pic>
        <p:nvPicPr>
          <p:cNvPr id="25602" name="Picture 2" descr="Archives des Internet - FRP2i">
            <a:extLst>
              <a:ext uri="{FF2B5EF4-FFF2-40B4-BE49-F238E27FC236}">
                <a16:creationId xmlns:a16="http://schemas.microsoft.com/office/drawing/2014/main" id="{1D9DD2BB-CC57-A2CF-267C-BE459AEF32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a:fillRect/>
          </a:stretch>
        </p:blipFill>
        <p:spPr bwMode="auto">
          <a:xfrm>
            <a:off x="7842636" y="3261028"/>
            <a:ext cx="4094922" cy="3081518"/>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Les câbles sous-marins de télécommunication – MAGAZINE CONSTAS">
            <a:extLst>
              <a:ext uri="{FF2B5EF4-FFF2-40B4-BE49-F238E27FC236}">
                <a16:creationId xmlns:a16="http://schemas.microsoft.com/office/drawing/2014/main" id="{74A69003-4585-5B58-CBC8-DBFB6ED12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79" y="1457075"/>
            <a:ext cx="6499816" cy="3607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53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B20D5-AA28-4181-7235-3BD2933A57DB}"/>
            </a:ext>
          </a:extLst>
        </p:cNvPr>
        <p:cNvGrpSpPr/>
        <p:nvPr/>
      </p:nvGrpSpPr>
      <p:grpSpPr>
        <a:xfrm>
          <a:off x="0" y="0"/>
          <a:ext cx="0" cy="0"/>
          <a:chOff x="0" y="0"/>
          <a:chExt cx="0" cy="0"/>
        </a:xfrm>
      </p:grpSpPr>
      <p:pic>
        <p:nvPicPr>
          <p:cNvPr id="1028" name="Picture 4" descr="22 janvier 1984, Apple lance le Macintosh : les dessous de la « révolution  Mac » - L'Humanité">
            <a:extLst>
              <a:ext uri="{FF2B5EF4-FFF2-40B4-BE49-F238E27FC236}">
                <a16:creationId xmlns:a16="http://schemas.microsoft.com/office/drawing/2014/main" id="{19200990-A854-4A4C-F513-C1F8B46FC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865" y="1097282"/>
            <a:ext cx="9105135" cy="576071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67405A9-0FC5-0093-2409-B472F3621964}"/>
              </a:ext>
            </a:extLst>
          </p:cNvPr>
          <p:cNvSpPr>
            <a:spLocks noGrp="1"/>
          </p:cNvSpPr>
          <p:nvPr>
            <p:ph type="ctrTitle"/>
          </p:nvPr>
        </p:nvSpPr>
        <p:spPr>
          <a:xfrm>
            <a:off x="402866" y="246492"/>
            <a:ext cx="11386268" cy="850790"/>
          </a:xfrm>
        </p:spPr>
        <p:txBody>
          <a:bodyPr>
            <a:normAutofit fontScale="90000"/>
          </a:bodyPr>
          <a:lstStyle/>
          <a:p>
            <a:r>
              <a:rPr lang="fr-FR" b="1" dirty="0"/>
              <a:t>1984 – Macintosh</a:t>
            </a:r>
            <a:endParaRPr lang="fr-FR" dirty="0"/>
          </a:p>
        </p:txBody>
      </p:sp>
      <p:sp>
        <p:nvSpPr>
          <p:cNvPr id="3" name="ZoneTexte 2">
            <a:extLst>
              <a:ext uri="{FF2B5EF4-FFF2-40B4-BE49-F238E27FC236}">
                <a16:creationId xmlns:a16="http://schemas.microsoft.com/office/drawing/2014/main" id="{27D42205-51F5-A40E-DEF5-8F4156921625}"/>
              </a:ext>
            </a:extLst>
          </p:cNvPr>
          <p:cNvSpPr txBox="1"/>
          <p:nvPr/>
        </p:nvSpPr>
        <p:spPr>
          <a:xfrm>
            <a:off x="830655" y="2133929"/>
            <a:ext cx="5154027" cy="1815882"/>
          </a:xfrm>
          <a:prstGeom prst="rect">
            <a:avLst/>
          </a:prstGeom>
          <a:noFill/>
        </p:spPr>
        <p:txBody>
          <a:bodyPr wrap="square" rtlCol="0">
            <a:spAutoFit/>
          </a:bodyPr>
          <a:lstStyle/>
          <a:p>
            <a:pPr algn="ctr"/>
            <a:r>
              <a:rPr lang="fr-FR" sz="2800" dirty="0"/>
              <a:t>Apple sort le premier ordinateur utilisant une souris et une interface graphique avec des fenêtres.</a:t>
            </a:r>
          </a:p>
        </p:txBody>
      </p:sp>
    </p:spTree>
    <p:extLst>
      <p:ext uri="{BB962C8B-B14F-4D97-AF65-F5344CB8AC3E}">
        <p14:creationId xmlns:p14="http://schemas.microsoft.com/office/powerpoint/2010/main" val="2683165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B917B-D799-86E9-7C5A-6CC1EB27CE8C}"/>
            </a:ext>
          </a:extLst>
        </p:cNvPr>
        <p:cNvGrpSpPr/>
        <p:nvPr/>
      </p:nvGrpSpPr>
      <p:grpSpPr>
        <a:xfrm>
          <a:off x="0" y="0"/>
          <a:ext cx="0" cy="0"/>
          <a:chOff x="0" y="0"/>
          <a:chExt cx="0" cy="0"/>
        </a:xfrm>
      </p:grpSpPr>
      <p:pic>
        <p:nvPicPr>
          <p:cNvPr id="1028" name="Picture 4" descr="Boulier chinois vintage 9 rangées - avec écrin de présentation - pack de  luxe | Monde du boulier | monde-du-boulier">
            <a:extLst>
              <a:ext uri="{FF2B5EF4-FFF2-40B4-BE49-F238E27FC236}">
                <a16:creationId xmlns:a16="http://schemas.microsoft.com/office/drawing/2014/main" id="{FD3EAB1E-13F0-F9D6-ECF2-13F7A2937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a:fillRect/>
          </a:stretch>
        </p:blipFill>
        <p:spPr bwMode="auto">
          <a:xfrm>
            <a:off x="3158133" y="4030098"/>
            <a:ext cx="5875731" cy="229413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3BB710ED-B616-A6AE-3209-25B119A4CDE3}"/>
              </a:ext>
            </a:extLst>
          </p:cNvPr>
          <p:cNvSpPr>
            <a:spLocks noGrp="1"/>
          </p:cNvSpPr>
          <p:nvPr>
            <p:ph type="ctrTitle"/>
          </p:nvPr>
        </p:nvSpPr>
        <p:spPr>
          <a:xfrm>
            <a:off x="402866" y="246492"/>
            <a:ext cx="11386268" cy="850790"/>
          </a:xfrm>
        </p:spPr>
        <p:txBody>
          <a:bodyPr>
            <a:normAutofit fontScale="90000"/>
          </a:bodyPr>
          <a:lstStyle/>
          <a:p>
            <a:r>
              <a:rPr lang="fr-FR" b="1" dirty="0"/>
              <a:t>2400 av J.C. - Le boulier</a:t>
            </a:r>
            <a:endParaRPr lang="fr-FR" dirty="0"/>
          </a:p>
        </p:txBody>
      </p:sp>
      <p:sp>
        <p:nvSpPr>
          <p:cNvPr id="3" name="ZoneTexte 2">
            <a:extLst>
              <a:ext uri="{FF2B5EF4-FFF2-40B4-BE49-F238E27FC236}">
                <a16:creationId xmlns:a16="http://schemas.microsoft.com/office/drawing/2014/main" id="{F9A6ACDC-F365-7CA8-D1A7-F23AEDB2D799}"/>
              </a:ext>
            </a:extLst>
          </p:cNvPr>
          <p:cNvSpPr txBox="1"/>
          <p:nvPr/>
        </p:nvSpPr>
        <p:spPr>
          <a:xfrm>
            <a:off x="963431" y="1440305"/>
            <a:ext cx="10265133" cy="2246769"/>
          </a:xfrm>
          <a:prstGeom prst="rect">
            <a:avLst/>
          </a:prstGeom>
          <a:noFill/>
        </p:spPr>
        <p:txBody>
          <a:bodyPr wrap="square" rtlCol="0">
            <a:spAutoFit/>
          </a:bodyPr>
          <a:lstStyle/>
          <a:p>
            <a:pPr algn="ctr"/>
            <a:r>
              <a:rPr lang="fr-FR" sz="2800" dirty="0"/>
              <a:t>Le boulier est un </a:t>
            </a:r>
            <a:r>
              <a:rPr lang="fr-FR" sz="2800" b="1" dirty="0"/>
              <a:t>outil de calcul </a:t>
            </a:r>
            <a:r>
              <a:rPr lang="fr-FR" sz="2800" dirty="0"/>
              <a:t>pour effectuer des opérations arithmétiques, souvent construit sur un cadre en bois, métal ou plastique avec des perles glissant sur des fils. </a:t>
            </a:r>
          </a:p>
          <a:p>
            <a:pPr algn="ctr"/>
            <a:r>
              <a:rPr lang="fr-FR" sz="2800" dirty="0"/>
              <a:t>Les Babyloniens ont utilisé une première version de boulier dès 2400 avant J.-C.</a:t>
            </a:r>
          </a:p>
        </p:txBody>
      </p:sp>
    </p:spTree>
    <p:extLst>
      <p:ext uri="{BB962C8B-B14F-4D97-AF65-F5344CB8AC3E}">
        <p14:creationId xmlns:p14="http://schemas.microsoft.com/office/powerpoint/2010/main" val="3058592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06AFB-E008-C032-14A5-99A40E2DBC0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42F4061-7EED-9EE7-0215-8FE45F2D751C}"/>
              </a:ext>
            </a:extLst>
          </p:cNvPr>
          <p:cNvSpPr>
            <a:spLocks noGrp="1"/>
          </p:cNvSpPr>
          <p:nvPr>
            <p:ph type="ctrTitle"/>
          </p:nvPr>
        </p:nvSpPr>
        <p:spPr>
          <a:xfrm>
            <a:off x="402866" y="246492"/>
            <a:ext cx="11386268" cy="850790"/>
          </a:xfrm>
        </p:spPr>
        <p:txBody>
          <a:bodyPr>
            <a:normAutofit fontScale="90000"/>
          </a:bodyPr>
          <a:lstStyle/>
          <a:p>
            <a:r>
              <a:rPr lang="fr-FR" b="1" dirty="0"/>
              <a:t>1989 – Python</a:t>
            </a:r>
            <a:endParaRPr lang="fr-FR" dirty="0"/>
          </a:p>
        </p:txBody>
      </p:sp>
      <p:sp>
        <p:nvSpPr>
          <p:cNvPr id="3" name="ZoneTexte 2">
            <a:extLst>
              <a:ext uri="{FF2B5EF4-FFF2-40B4-BE49-F238E27FC236}">
                <a16:creationId xmlns:a16="http://schemas.microsoft.com/office/drawing/2014/main" id="{2AE8091B-64E0-52AD-3F67-B28891A1F834}"/>
              </a:ext>
            </a:extLst>
          </p:cNvPr>
          <p:cNvSpPr txBox="1"/>
          <p:nvPr/>
        </p:nvSpPr>
        <p:spPr>
          <a:xfrm>
            <a:off x="402866" y="1760639"/>
            <a:ext cx="5154027" cy="3108543"/>
          </a:xfrm>
          <a:prstGeom prst="rect">
            <a:avLst/>
          </a:prstGeom>
          <a:noFill/>
        </p:spPr>
        <p:txBody>
          <a:bodyPr wrap="square" rtlCol="0">
            <a:spAutoFit/>
          </a:bodyPr>
          <a:lstStyle/>
          <a:p>
            <a:pPr algn="ctr"/>
            <a:r>
              <a:rPr lang="fr-FR" sz="2800" dirty="0"/>
              <a:t>Langage inventé par le mathématicien néerlandais</a:t>
            </a:r>
          </a:p>
          <a:p>
            <a:pPr algn="ctr"/>
            <a:r>
              <a:rPr lang="fr-FR" sz="2800" b="1" dirty="0"/>
              <a:t>Guido van </a:t>
            </a:r>
            <a:r>
              <a:rPr lang="fr-FR" sz="2800" b="1" dirty="0" err="1"/>
              <a:t>Rossum</a:t>
            </a:r>
            <a:r>
              <a:rPr lang="fr-FR" sz="2800" dirty="0"/>
              <a:t>.</a:t>
            </a:r>
          </a:p>
          <a:p>
            <a:pPr algn="ctr"/>
            <a:r>
              <a:rPr lang="fr-FR" sz="2800" dirty="0"/>
              <a:t>Il le nomme en référence à la série TV </a:t>
            </a:r>
            <a:r>
              <a:rPr lang="fr-FR" sz="2800" b="1" dirty="0"/>
              <a:t>Monty </a:t>
            </a:r>
            <a:r>
              <a:rPr lang="fr-FR" sz="2800" b="1" dirty="0" err="1"/>
              <a:t>Python's</a:t>
            </a:r>
            <a:r>
              <a:rPr lang="fr-FR" sz="2800" b="1" dirty="0"/>
              <a:t> </a:t>
            </a:r>
            <a:r>
              <a:rPr lang="fr-FR" sz="2800" b="1" dirty="0" err="1"/>
              <a:t>Flying</a:t>
            </a:r>
            <a:r>
              <a:rPr lang="fr-FR" sz="2800" b="1" dirty="0"/>
              <a:t> Circus.</a:t>
            </a:r>
          </a:p>
          <a:p>
            <a:pPr algn="ctr"/>
            <a:endParaRPr lang="fr-FR" sz="2800" b="1" dirty="0"/>
          </a:p>
        </p:txBody>
      </p:sp>
      <p:pic>
        <p:nvPicPr>
          <p:cNvPr id="4" name="image1.png">
            <a:extLst>
              <a:ext uri="{FF2B5EF4-FFF2-40B4-BE49-F238E27FC236}">
                <a16:creationId xmlns:a16="http://schemas.microsoft.com/office/drawing/2014/main" id="{228D6617-6B3A-F69E-EB7B-492DCCCD4DED}"/>
              </a:ext>
            </a:extLst>
          </p:cNvPr>
          <p:cNvPicPr/>
          <p:nvPr/>
        </p:nvPicPr>
        <p:blipFill>
          <a:blip r:embed="rId3">
            <a:extLst>
              <a:ext uri="{28A0092B-C50C-407E-A947-70E740481C1C}">
                <a14:useLocalDpi xmlns:a14="http://schemas.microsoft.com/office/drawing/2010/main" val="0"/>
              </a:ext>
            </a:extLst>
          </a:blip>
          <a:srcRect/>
          <a:stretch>
            <a:fillRect/>
          </a:stretch>
        </p:blipFill>
        <p:spPr>
          <a:xfrm>
            <a:off x="6786184" y="1959004"/>
            <a:ext cx="1920238" cy="1920238"/>
          </a:xfrm>
          <a:prstGeom prst="rect">
            <a:avLst/>
          </a:prstGeom>
          <a:ln/>
        </p:spPr>
      </p:pic>
      <p:pic>
        <p:nvPicPr>
          <p:cNvPr id="23554" name="Picture 2" descr="Monty Python's Flying Circus (TV Series 1969–1974) - IMDb">
            <a:extLst>
              <a:ext uri="{FF2B5EF4-FFF2-40B4-BE49-F238E27FC236}">
                <a16:creationId xmlns:a16="http://schemas.microsoft.com/office/drawing/2014/main" id="{2F6C1943-5DA8-78F0-B44B-1D9B293EF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115" y="4869182"/>
            <a:ext cx="3049067" cy="170747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Comment puis-je apprendre le langage de programmation Python ? - Renerpath">
            <a:extLst>
              <a:ext uri="{FF2B5EF4-FFF2-40B4-BE49-F238E27FC236}">
                <a16:creationId xmlns:a16="http://schemas.microsoft.com/office/drawing/2014/main" id="{B0BE70E9-636E-6766-80F4-0AAD7C98F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4055" y="4190338"/>
            <a:ext cx="3973260" cy="222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042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6B36-BF9C-E21F-1A89-EEB5B7CDCC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F4A1C7B-FE1D-3A7E-3988-783EC2660335}"/>
              </a:ext>
            </a:extLst>
          </p:cNvPr>
          <p:cNvSpPr>
            <a:spLocks noGrp="1"/>
          </p:cNvSpPr>
          <p:nvPr>
            <p:ph type="ctrTitle"/>
          </p:nvPr>
        </p:nvSpPr>
        <p:spPr>
          <a:xfrm>
            <a:off x="402866" y="246492"/>
            <a:ext cx="11386268" cy="850790"/>
          </a:xfrm>
        </p:spPr>
        <p:txBody>
          <a:bodyPr>
            <a:normAutofit fontScale="90000"/>
          </a:bodyPr>
          <a:lstStyle/>
          <a:p>
            <a:r>
              <a:rPr lang="fr-FR" b="1" dirty="0"/>
              <a:t>1991 – Linux</a:t>
            </a:r>
            <a:endParaRPr lang="fr-FR" dirty="0"/>
          </a:p>
        </p:txBody>
      </p:sp>
      <p:sp>
        <p:nvSpPr>
          <p:cNvPr id="3" name="ZoneTexte 2">
            <a:extLst>
              <a:ext uri="{FF2B5EF4-FFF2-40B4-BE49-F238E27FC236}">
                <a16:creationId xmlns:a16="http://schemas.microsoft.com/office/drawing/2014/main" id="{86212806-7F89-95ED-E145-C09CD3DEEB70}"/>
              </a:ext>
            </a:extLst>
          </p:cNvPr>
          <p:cNvSpPr txBox="1"/>
          <p:nvPr/>
        </p:nvSpPr>
        <p:spPr>
          <a:xfrm>
            <a:off x="6485614" y="2929481"/>
            <a:ext cx="5154027" cy="1384995"/>
          </a:xfrm>
          <a:prstGeom prst="rect">
            <a:avLst/>
          </a:prstGeom>
          <a:noFill/>
        </p:spPr>
        <p:txBody>
          <a:bodyPr wrap="square" rtlCol="0">
            <a:spAutoFit/>
          </a:bodyPr>
          <a:lstStyle/>
          <a:p>
            <a:pPr algn="ctr"/>
            <a:r>
              <a:rPr lang="fr-FR" sz="2800" dirty="0"/>
              <a:t>Système d'exploitation open source créé en 1991 par </a:t>
            </a:r>
            <a:r>
              <a:rPr lang="fr-FR" sz="2800" b="1" dirty="0"/>
              <a:t>Linus </a:t>
            </a:r>
            <a:r>
              <a:rPr lang="fr-FR" sz="2800" b="1" dirty="0" err="1"/>
              <a:t>Torvalds</a:t>
            </a:r>
            <a:r>
              <a:rPr lang="fr-FR" sz="2800" dirty="0"/>
              <a:t>. </a:t>
            </a:r>
            <a:endParaRPr lang="fr-FR" sz="2800" b="1" dirty="0"/>
          </a:p>
        </p:txBody>
      </p:sp>
      <p:pic>
        <p:nvPicPr>
          <p:cNvPr id="24582" name="Picture 6" descr="Noyau Linux — Wikipédia">
            <a:extLst>
              <a:ext uri="{FF2B5EF4-FFF2-40B4-BE49-F238E27FC236}">
                <a16:creationId xmlns:a16="http://schemas.microsoft.com/office/drawing/2014/main" id="{431964FC-C0A1-DBC4-EEBA-2925E8A66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743" y="2027583"/>
            <a:ext cx="1774831" cy="210222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C5B63BDE-9E9B-4C9D-A442-61034200C4EB}"/>
              </a:ext>
            </a:extLst>
          </p:cNvPr>
          <p:cNvSpPr txBox="1"/>
          <p:nvPr/>
        </p:nvSpPr>
        <p:spPr>
          <a:xfrm>
            <a:off x="3123407" y="4129810"/>
            <a:ext cx="2735505" cy="369332"/>
          </a:xfrm>
          <a:prstGeom prst="rect">
            <a:avLst/>
          </a:prstGeom>
          <a:noFill/>
        </p:spPr>
        <p:txBody>
          <a:bodyPr wrap="square" rtlCol="0">
            <a:spAutoFit/>
          </a:bodyPr>
          <a:lstStyle/>
          <a:p>
            <a:pPr algn="ctr"/>
            <a:r>
              <a:rPr lang="fr-FR" i="1" dirty="0" err="1"/>
              <a:t>Tux</a:t>
            </a:r>
            <a:r>
              <a:rPr lang="fr-FR" i="1" dirty="0"/>
              <a:t>, la mascotte de Linux</a:t>
            </a:r>
            <a:endParaRPr lang="fr-FR" b="1" i="1" dirty="0"/>
          </a:p>
        </p:txBody>
      </p:sp>
      <p:pic>
        <p:nvPicPr>
          <p:cNvPr id="24584" name="Picture 8" descr="Linus Torvalds - Faces of Open Source">
            <a:extLst>
              <a:ext uri="{FF2B5EF4-FFF2-40B4-BE49-F238E27FC236}">
                <a16:creationId xmlns:a16="http://schemas.microsoft.com/office/drawing/2014/main" id="{D16B52F4-1B8F-63B5-D304-72E77598E5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71"/>
          <a:stretch>
            <a:fillRect/>
          </a:stretch>
        </p:blipFill>
        <p:spPr bwMode="auto">
          <a:xfrm>
            <a:off x="-6470" y="3512488"/>
            <a:ext cx="2743200" cy="336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50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F77A-9CCD-3E14-9C14-723B0719553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0B00B32-7912-A94C-7DCC-7FDCFCFB3F9D}"/>
              </a:ext>
            </a:extLst>
          </p:cNvPr>
          <p:cNvSpPr>
            <a:spLocks noGrp="1"/>
          </p:cNvSpPr>
          <p:nvPr>
            <p:ph type="ctrTitle"/>
          </p:nvPr>
        </p:nvSpPr>
        <p:spPr>
          <a:xfrm>
            <a:off x="402866" y="246492"/>
            <a:ext cx="11386268" cy="850790"/>
          </a:xfrm>
        </p:spPr>
        <p:txBody>
          <a:bodyPr>
            <a:normAutofit fontScale="90000"/>
          </a:bodyPr>
          <a:lstStyle/>
          <a:p>
            <a:r>
              <a:rPr lang="fr-FR" b="1" dirty="0"/>
              <a:t>1992 – World Wide Web</a:t>
            </a:r>
            <a:endParaRPr lang="fr-FR" dirty="0"/>
          </a:p>
        </p:txBody>
      </p:sp>
      <p:sp>
        <p:nvSpPr>
          <p:cNvPr id="3" name="ZoneTexte 2">
            <a:extLst>
              <a:ext uri="{FF2B5EF4-FFF2-40B4-BE49-F238E27FC236}">
                <a16:creationId xmlns:a16="http://schemas.microsoft.com/office/drawing/2014/main" id="{0B9BCF40-34FF-9B27-0F06-B32221D8BCD2}"/>
              </a:ext>
            </a:extLst>
          </p:cNvPr>
          <p:cNvSpPr txBox="1"/>
          <p:nvPr/>
        </p:nvSpPr>
        <p:spPr>
          <a:xfrm>
            <a:off x="124570" y="1409768"/>
            <a:ext cx="5154027" cy="2677656"/>
          </a:xfrm>
          <a:prstGeom prst="rect">
            <a:avLst/>
          </a:prstGeom>
          <a:noFill/>
        </p:spPr>
        <p:txBody>
          <a:bodyPr wrap="square" rtlCol="0">
            <a:spAutoFit/>
          </a:bodyPr>
          <a:lstStyle/>
          <a:p>
            <a:pPr algn="ctr"/>
            <a:r>
              <a:rPr lang="fr-FR" sz="2800" b="1" dirty="0"/>
              <a:t>Tim Berners Lee </a:t>
            </a:r>
            <a:r>
              <a:rPr lang="fr-FR" sz="2800" dirty="0"/>
              <a:t>crée un ensemble de documents interconnectés et invente le </a:t>
            </a:r>
            <a:r>
              <a:rPr lang="fr-FR" sz="2800" b="1" dirty="0"/>
              <a:t>W</a:t>
            </a:r>
            <a:r>
              <a:rPr lang="fr-FR" sz="2800" dirty="0"/>
              <a:t>orld </a:t>
            </a:r>
            <a:r>
              <a:rPr lang="fr-FR" sz="2800" b="1" dirty="0"/>
              <a:t>W</a:t>
            </a:r>
            <a:r>
              <a:rPr lang="fr-FR" sz="2800" dirty="0"/>
              <a:t>ide </a:t>
            </a:r>
            <a:r>
              <a:rPr lang="fr-FR" sz="2800" b="1" dirty="0"/>
              <a:t>W</a:t>
            </a:r>
            <a:r>
              <a:rPr lang="fr-FR" sz="2800" dirty="0"/>
              <a:t>eb. Pour cela il invente le langage </a:t>
            </a:r>
            <a:r>
              <a:rPr lang="fr-FR" sz="2800" b="1" dirty="0"/>
              <a:t>HTML</a:t>
            </a:r>
            <a:r>
              <a:rPr lang="fr-FR" sz="2800" dirty="0"/>
              <a:t> et les liens </a:t>
            </a:r>
            <a:r>
              <a:rPr lang="fr-FR" sz="2800" b="1" dirty="0"/>
              <a:t>hypertextes</a:t>
            </a:r>
            <a:r>
              <a:rPr lang="fr-FR" sz="2800" dirty="0"/>
              <a:t>.</a:t>
            </a:r>
            <a:endParaRPr lang="fr-FR" sz="2800" b="1" dirty="0"/>
          </a:p>
        </p:txBody>
      </p:sp>
      <p:pic>
        <p:nvPicPr>
          <p:cNvPr id="26626" name="Picture 2" descr="La naissance du web | CERN">
            <a:extLst>
              <a:ext uri="{FF2B5EF4-FFF2-40B4-BE49-F238E27FC236}">
                <a16:creationId xmlns:a16="http://schemas.microsoft.com/office/drawing/2014/main" id="{9865E1CC-D062-238E-4E0F-89DA237C0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451" y="4240884"/>
            <a:ext cx="3440264" cy="2211598"/>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445B4367-5841-2632-B06F-5F4C9D832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2730" y="170731"/>
            <a:ext cx="1723272" cy="1002311"/>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a:extLst>
              <a:ext uri="{FF2B5EF4-FFF2-40B4-BE49-F238E27FC236}">
                <a16:creationId xmlns:a16="http://schemas.microsoft.com/office/drawing/2014/main" id="{681B5C2C-5183-9EDE-5514-4E5F4618DF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8351" y="1867658"/>
            <a:ext cx="2887073" cy="2291328"/>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Résoudre les problèmes des liens hypertextes de Excel/Word/PowerPoint">
            <a:extLst>
              <a:ext uri="{FF2B5EF4-FFF2-40B4-BE49-F238E27FC236}">
                <a16:creationId xmlns:a16="http://schemas.microsoft.com/office/drawing/2014/main" id="{DB7C2C03-E47D-765A-CE7F-C5F809523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3752" y="5200650"/>
            <a:ext cx="276225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089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FEB30-ECC1-F77C-5501-EE8B9E7EB76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8ECD5AE-4A31-407D-D3A5-397A33458D31}"/>
              </a:ext>
            </a:extLst>
          </p:cNvPr>
          <p:cNvSpPr>
            <a:spLocks noGrp="1"/>
          </p:cNvSpPr>
          <p:nvPr>
            <p:ph type="ctrTitle"/>
          </p:nvPr>
        </p:nvSpPr>
        <p:spPr>
          <a:xfrm>
            <a:off x="402866" y="246492"/>
            <a:ext cx="11386268" cy="850790"/>
          </a:xfrm>
        </p:spPr>
        <p:txBody>
          <a:bodyPr>
            <a:normAutofit fontScale="90000"/>
          </a:bodyPr>
          <a:lstStyle/>
          <a:p>
            <a:r>
              <a:rPr lang="fr-FR" b="1" dirty="0"/>
              <a:t>1996 – </a:t>
            </a:r>
            <a:r>
              <a:rPr lang="fr-FR" b="1" dirty="0">
                <a:solidFill>
                  <a:schemeClr val="bg1"/>
                </a:solidFill>
              </a:rPr>
              <a:t>Google</a:t>
            </a:r>
            <a:endParaRPr lang="fr-FR" dirty="0">
              <a:solidFill>
                <a:schemeClr val="bg1"/>
              </a:solidFill>
            </a:endParaRPr>
          </a:p>
        </p:txBody>
      </p:sp>
      <p:sp>
        <p:nvSpPr>
          <p:cNvPr id="3" name="ZoneTexte 2">
            <a:extLst>
              <a:ext uri="{FF2B5EF4-FFF2-40B4-BE49-F238E27FC236}">
                <a16:creationId xmlns:a16="http://schemas.microsoft.com/office/drawing/2014/main" id="{6F66CCFF-D4E6-F22E-73B3-A2FA5BA0B5A5}"/>
              </a:ext>
            </a:extLst>
          </p:cNvPr>
          <p:cNvSpPr txBox="1"/>
          <p:nvPr/>
        </p:nvSpPr>
        <p:spPr>
          <a:xfrm>
            <a:off x="6541273" y="2204898"/>
            <a:ext cx="5154027" cy="3970318"/>
          </a:xfrm>
          <a:prstGeom prst="rect">
            <a:avLst/>
          </a:prstGeom>
          <a:noFill/>
        </p:spPr>
        <p:txBody>
          <a:bodyPr wrap="square" rtlCol="0">
            <a:spAutoFit/>
          </a:bodyPr>
          <a:lstStyle/>
          <a:p>
            <a:pPr algn="ctr"/>
            <a:r>
              <a:rPr lang="fr-FR" sz="2800" b="1" dirty="0"/>
              <a:t>Sergey Brin</a:t>
            </a:r>
            <a:r>
              <a:rPr lang="fr-FR" sz="2800" dirty="0"/>
              <a:t>, et </a:t>
            </a:r>
            <a:r>
              <a:rPr lang="fr-FR" sz="2800" b="1" dirty="0"/>
              <a:t>Larry Page</a:t>
            </a:r>
            <a:r>
              <a:rPr lang="fr-FR" sz="2800" dirty="0"/>
              <a:t>, fondent d’abord un nouveau moteur de recherche avec un algorithme révolutionnaire : </a:t>
            </a:r>
            <a:r>
              <a:rPr lang="fr-FR" sz="2800" b="1" dirty="0"/>
              <a:t>PageRank</a:t>
            </a:r>
            <a:r>
              <a:rPr lang="fr-FR" sz="2800" dirty="0"/>
              <a:t>.</a:t>
            </a:r>
          </a:p>
          <a:p>
            <a:pPr algn="ctr"/>
            <a:endParaRPr lang="fr-FR" sz="2800" dirty="0"/>
          </a:p>
          <a:p>
            <a:pPr algn="ctr"/>
            <a:r>
              <a:rPr lang="fr-FR" sz="2800" dirty="0"/>
              <a:t>En 1998, Yahoo a refusé l'achat de Google pour environ un million de dollars.</a:t>
            </a:r>
          </a:p>
        </p:txBody>
      </p:sp>
      <p:pic>
        <p:nvPicPr>
          <p:cNvPr id="27650" name="Picture 2" descr="logo de Google">
            <a:extLst>
              <a:ext uri="{FF2B5EF4-FFF2-40B4-BE49-F238E27FC236}">
                <a16:creationId xmlns:a16="http://schemas.microsoft.com/office/drawing/2014/main" id="{7F41EFF1-02C8-516E-FE54-780151313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707" y="287657"/>
            <a:ext cx="2381250" cy="809625"/>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Google History, Products, Services, Leadership, Lawsuits, and Careers -  Business Insider">
            <a:extLst>
              <a:ext uri="{FF2B5EF4-FFF2-40B4-BE49-F238E27FC236}">
                <a16:creationId xmlns:a16="http://schemas.microsoft.com/office/drawing/2014/main" id="{D9584CB4-EBB3-5DD7-9C33-7392A3BFE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75" y="2204898"/>
            <a:ext cx="4942564" cy="329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757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14DD2-0665-1AFC-D439-34BEADE16CD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ABCDBFA-2AEF-9A0A-3AFB-FF889AA3570E}"/>
              </a:ext>
            </a:extLst>
          </p:cNvPr>
          <p:cNvSpPr>
            <a:spLocks noGrp="1"/>
          </p:cNvSpPr>
          <p:nvPr>
            <p:ph type="ctrTitle"/>
          </p:nvPr>
        </p:nvSpPr>
        <p:spPr>
          <a:xfrm>
            <a:off x="402866" y="246492"/>
            <a:ext cx="11386268" cy="850790"/>
          </a:xfrm>
        </p:spPr>
        <p:txBody>
          <a:bodyPr>
            <a:normAutofit fontScale="90000"/>
          </a:bodyPr>
          <a:lstStyle/>
          <a:p>
            <a:r>
              <a:rPr lang="fr-FR" b="1" dirty="0"/>
              <a:t>Jusqu’en 2013 – La loi de Moore</a:t>
            </a:r>
            <a:endParaRPr lang="fr-FR" dirty="0">
              <a:solidFill>
                <a:schemeClr val="bg1"/>
              </a:solidFill>
            </a:endParaRPr>
          </a:p>
        </p:txBody>
      </p:sp>
      <p:sp>
        <p:nvSpPr>
          <p:cNvPr id="3" name="ZoneTexte 2">
            <a:extLst>
              <a:ext uri="{FF2B5EF4-FFF2-40B4-BE49-F238E27FC236}">
                <a16:creationId xmlns:a16="http://schemas.microsoft.com/office/drawing/2014/main" id="{0BF28415-202C-B4D8-BD98-4D3B3E4652D8}"/>
              </a:ext>
            </a:extLst>
          </p:cNvPr>
          <p:cNvSpPr txBox="1"/>
          <p:nvPr/>
        </p:nvSpPr>
        <p:spPr>
          <a:xfrm>
            <a:off x="490330" y="2758656"/>
            <a:ext cx="5154027" cy="2246769"/>
          </a:xfrm>
          <a:prstGeom prst="rect">
            <a:avLst/>
          </a:prstGeom>
          <a:noFill/>
        </p:spPr>
        <p:txBody>
          <a:bodyPr wrap="square" rtlCol="0">
            <a:spAutoFit/>
          </a:bodyPr>
          <a:lstStyle/>
          <a:p>
            <a:pPr algn="ctr"/>
            <a:r>
              <a:rPr lang="fr-FR" sz="2800" dirty="0"/>
              <a:t>Cette loi émise en 1965 énonce que </a:t>
            </a:r>
            <a:r>
              <a:rPr lang="fr-FR" sz="2800" b="1" dirty="0"/>
              <a:t>la puissance des ordinateurs double tous les 2 ans</a:t>
            </a:r>
            <a:r>
              <a:rPr lang="fr-FR" sz="2800" dirty="0"/>
              <a:t>.</a:t>
            </a:r>
          </a:p>
          <a:p>
            <a:pPr algn="ctr"/>
            <a:r>
              <a:rPr lang="fr-FR" sz="2800" dirty="0"/>
              <a:t>Elle aura été vérifiée jusqu’en 2013 environ.</a:t>
            </a:r>
          </a:p>
        </p:txBody>
      </p:sp>
      <p:pic>
        <p:nvPicPr>
          <p:cNvPr id="28674" name="Picture 2" descr="La loi de Moore anticipe l'avenir de l'électronique - Futuribles">
            <a:extLst>
              <a:ext uri="{FF2B5EF4-FFF2-40B4-BE49-F238E27FC236}">
                <a16:creationId xmlns:a16="http://schemas.microsoft.com/office/drawing/2014/main" id="{624A9858-1476-5BCE-4D54-9A2DDB8E28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a:fillRect/>
          </a:stretch>
        </p:blipFill>
        <p:spPr bwMode="auto">
          <a:xfrm>
            <a:off x="6249726" y="2138898"/>
            <a:ext cx="5308822" cy="3486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178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47F5-2792-C18C-2A8B-992591B735A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37CAFFA-4C26-393D-383B-9384D20EDD90}"/>
              </a:ext>
            </a:extLst>
          </p:cNvPr>
          <p:cNvSpPr>
            <a:spLocks noGrp="1"/>
          </p:cNvSpPr>
          <p:nvPr>
            <p:ph type="ctrTitle"/>
          </p:nvPr>
        </p:nvSpPr>
        <p:spPr>
          <a:xfrm>
            <a:off x="402866" y="246492"/>
            <a:ext cx="11386268" cy="850790"/>
          </a:xfrm>
        </p:spPr>
        <p:txBody>
          <a:bodyPr>
            <a:normAutofit fontScale="90000"/>
          </a:bodyPr>
          <a:lstStyle/>
          <a:p>
            <a:r>
              <a:rPr lang="fr-FR" b="1" dirty="0"/>
              <a:t>Depuis 2013</a:t>
            </a:r>
            <a:endParaRPr lang="fr-FR" dirty="0">
              <a:solidFill>
                <a:schemeClr val="bg1"/>
              </a:solidFill>
            </a:endParaRPr>
          </a:p>
        </p:txBody>
      </p:sp>
      <p:sp>
        <p:nvSpPr>
          <p:cNvPr id="3" name="ZoneTexte 2">
            <a:extLst>
              <a:ext uri="{FF2B5EF4-FFF2-40B4-BE49-F238E27FC236}">
                <a16:creationId xmlns:a16="http://schemas.microsoft.com/office/drawing/2014/main" id="{9CF4A803-7B1B-3F28-06B1-45FFCCED914C}"/>
              </a:ext>
            </a:extLst>
          </p:cNvPr>
          <p:cNvSpPr txBox="1"/>
          <p:nvPr/>
        </p:nvSpPr>
        <p:spPr>
          <a:xfrm>
            <a:off x="6024438" y="1858066"/>
            <a:ext cx="5154027" cy="2246769"/>
          </a:xfrm>
          <a:prstGeom prst="rect">
            <a:avLst/>
          </a:prstGeom>
          <a:noFill/>
        </p:spPr>
        <p:txBody>
          <a:bodyPr wrap="square" rtlCol="0">
            <a:spAutoFit/>
          </a:bodyPr>
          <a:lstStyle/>
          <a:p>
            <a:pPr algn="ctr"/>
            <a:r>
              <a:rPr lang="fr-FR" sz="2800" dirty="0"/>
              <a:t>Depuis le début de l'année 2013, on assiste à un recul des ventes d'ordinateurs personnels au bénéfice des </a:t>
            </a:r>
            <a:r>
              <a:rPr lang="fr-FR" sz="2800" b="1" dirty="0"/>
              <a:t>smartphones </a:t>
            </a:r>
            <a:r>
              <a:rPr lang="fr-FR" sz="2800" dirty="0"/>
              <a:t>et </a:t>
            </a:r>
            <a:r>
              <a:rPr lang="fr-FR" sz="2800" b="1" dirty="0"/>
              <a:t>objets connectés.</a:t>
            </a:r>
            <a:endParaRPr lang="fr-FR" sz="2800" dirty="0"/>
          </a:p>
        </p:txBody>
      </p:sp>
      <p:pic>
        <p:nvPicPr>
          <p:cNvPr id="30722" name="Picture 2" descr="Smartphone : fonctionnalités et prix des smartphones">
            <a:extLst>
              <a:ext uri="{FF2B5EF4-FFF2-40B4-BE49-F238E27FC236}">
                <a16:creationId xmlns:a16="http://schemas.microsoft.com/office/drawing/2014/main" id="{99DCF240-8DDA-136B-5A0F-E4E464C1D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524" y="4898004"/>
            <a:ext cx="2192581" cy="1459063"/>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Les objets connectés, nos inséparables partenaires vers l'avenir,  pourraient-ils devenir nos pires ennemis ? | Variances">
            <a:extLst>
              <a:ext uri="{FF2B5EF4-FFF2-40B4-BE49-F238E27FC236}">
                <a16:creationId xmlns:a16="http://schemas.microsoft.com/office/drawing/2014/main" id="{C291B1D4-A295-7278-466F-7E321E12EF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79" r="15603"/>
          <a:stretch>
            <a:fillRect/>
          </a:stretch>
        </p:blipFill>
        <p:spPr bwMode="auto">
          <a:xfrm>
            <a:off x="1013535" y="1694677"/>
            <a:ext cx="2960298" cy="26776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bjets connectés – Meilleurs appareils domotiques pour la maison – Silumen">
            <a:extLst>
              <a:ext uri="{FF2B5EF4-FFF2-40B4-BE49-F238E27FC236}">
                <a16:creationId xmlns:a16="http://schemas.microsoft.com/office/drawing/2014/main" id="{33A33097-0CA2-D8B4-2155-7FDA85AC8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458" y="5065973"/>
            <a:ext cx="1499484" cy="14994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tre connectée Android &amp; IOS multifonction MC39 blanche - Ping City">
            <a:extLst>
              <a:ext uri="{FF2B5EF4-FFF2-40B4-BE49-F238E27FC236}">
                <a16:creationId xmlns:a16="http://schemas.microsoft.com/office/drawing/2014/main" id="{92FDE5BC-C099-A521-2AA8-EC83D0119D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094" y="4434840"/>
            <a:ext cx="1315610" cy="131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5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05185-F97C-DA35-9CC4-E204DB5B4B0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9317269-8797-3A62-5798-2A1BCDC30781}"/>
              </a:ext>
            </a:extLst>
          </p:cNvPr>
          <p:cNvSpPr>
            <a:spLocks noGrp="1"/>
          </p:cNvSpPr>
          <p:nvPr>
            <p:ph type="ctrTitle"/>
          </p:nvPr>
        </p:nvSpPr>
        <p:spPr>
          <a:xfrm>
            <a:off x="402866" y="246492"/>
            <a:ext cx="11386268" cy="850790"/>
          </a:xfrm>
        </p:spPr>
        <p:txBody>
          <a:bodyPr>
            <a:normAutofit fontScale="90000"/>
          </a:bodyPr>
          <a:lstStyle/>
          <a:p>
            <a:r>
              <a:rPr lang="fr-FR" b="1" dirty="0"/>
              <a:t>2015 – L’Intelligence Artificielle</a:t>
            </a:r>
            <a:endParaRPr lang="fr-FR" dirty="0">
              <a:solidFill>
                <a:schemeClr val="bg1"/>
              </a:solidFill>
            </a:endParaRPr>
          </a:p>
        </p:txBody>
      </p:sp>
      <p:sp>
        <p:nvSpPr>
          <p:cNvPr id="3" name="ZoneTexte 2">
            <a:extLst>
              <a:ext uri="{FF2B5EF4-FFF2-40B4-BE49-F238E27FC236}">
                <a16:creationId xmlns:a16="http://schemas.microsoft.com/office/drawing/2014/main" id="{9BA37609-4D01-391C-4D59-6B90AFB70B18}"/>
              </a:ext>
            </a:extLst>
          </p:cNvPr>
          <p:cNvSpPr txBox="1"/>
          <p:nvPr/>
        </p:nvSpPr>
        <p:spPr>
          <a:xfrm>
            <a:off x="529171" y="1976544"/>
            <a:ext cx="5154027" cy="1815882"/>
          </a:xfrm>
          <a:prstGeom prst="rect">
            <a:avLst/>
          </a:prstGeom>
          <a:noFill/>
        </p:spPr>
        <p:txBody>
          <a:bodyPr wrap="square" rtlCol="0">
            <a:spAutoFit/>
          </a:bodyPr>
          <a:lstStyle/>
          <a:p>
            <a:pPr algn="ctr"/>
            <a:r>
              <a:rPr lang="fr-FR" sz="2800" dirty="0"/>
              <a:t>Même si Alan Turing travaillait sur le sujet dès les années 50, c’est en 2015 qu’</a:t>
            </a:r>
            <a:r>
              <a:rPr lang="fr-FR" sz="2800" b="1" dirty="0" err="1"/>
              <a:t>OpenAI</a:t>
            </a:r>
            <a:r>
              <a:rPr lang="fr-FR" sz="2800" dirty="0"/>
              <a:t> démocratise celle-ci avec </a:t>
            </a:r>
            <a:r>
              <a:rPr lang="fr-FR" sz="2800" b="1" dirty="0" err="1"/>
              <a:t>ChatGPT</a:t>
            </a:r>
            <a:r>
              <a:rPr lang="fr-FR" sz="2800" dirty="0"/>
              <a:t>.</a:t>
            </a:r>
          </a:p>
        </p:txBody>
      </p:sp>
      <p:pic>
        <p:nvPicPr>
          <p:cNvPr id="29698" name="Picture 2" descr="ChatGPT — Wikipédia">
            <a:extLst>
              <a:ext uri="{FF2B5EF4-FFF2-40B4-BE49-F238E27FC236}">
                <a16:creationId xmlns:a16="http://schemas.microsoft.com/office/drawing/2014/main" id="{B6C23DB2-BA07-2252-348A-8920680D3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386" y="4369699"/>
            <a:ext cx="1724994" cy="1724994"/>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Robotique et intelligence artificielle : définition et avantages">
            <a:extLst>
              <a:ext uri="{FF2B5EF4-FFF2-40B4-BE49-F238E27FC236}">
                <a16:creationId xmlns:a16="http://schemas.microsoft.com/office/drawing/2014/main" id="{2B504415-499A-A208-B48B-AB9C80062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905" y="2216863"/>
            <a:ext cx="4042919" cy="2951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650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E8F1E-D653-C19F-B4A0-6C537A52F1D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24D6E4E-0FE3-6C9B-08EB-385D6A2C8FCC}"/>
              </a:ext>
            </a:extLst>
          </p:cNvPr>
          <p:cNvSpPr>
            <a:spLocks noGrp="1"/>
          </p:cNvSpPr>
          <p:nvPr>
            <p:ph type="ctrTitle"/>
          </p:nvPr>
        </p:nvSpPr>
        <p:spPr>
          <a:xfrm>
            <a:off x="402866" y="246492"/>
            <a:ext cx="11386268" cy="850790"/>
          </a:xfrm>
        </p:spPr>
        <p:txBody>
          <a:bodyPr>
            <a:normAutofit fontScale="90000"/>
          </a:bodyPr>
          <a:lstStyle/>
          <a:p>
            <a:r>
              <a:rPr lang="fr-FR" b="1" dirty="0"/>
              <a:t>2030 – Les ordinateurs quantiques</a:t>
            </a:r>
            <a:endParaRPr lang="fr-FR" dirty="0">
              <a:solidFill>
                <a:schemeClr val="bg1"/>
              </a:solidFill>
            </a:endParaRPr>
          </a:p>
        </p:txBody>
      </p:sp>
      <p:sp>
        <p:nvSpPr>
          <p:cNvPr id="3" name="ZoneTexte 2">
            <a:extLst>
              <a:ext uri="{FF2B5EF4-FFF2-40B4-BE49-F238E27FC236}">
                <a16:creationId xmlns:a16="http://schemas.microsoft.com/office/drawing/2014/main" id="{A79C0C25-E8A7-3C4E-3050-3D7566B8EC49}"/>
              </a:ext>
            </a:extLst>
          </p:cNvPr>
          <p:cNvSpPr txBox="1"/>
          <p:nvPr/>
        </p:nvSpPr>
        <p:spPr>
          <a:xfrm>
            <a:off x="6410191" y="2453597"/>
            <a:ext cx="5154027" cy="2677656"/>
          </a:xfrm>
          <a:prstGeom prst="rect">
            <a:avLst/>
          </a:prstGeom>
          <a:noFill/>
        </p:spPr>
        <p:txBody>
          <a:bodyPr wrap="square" rtlCol="0">
            <a:spAutoFit/>
          </a:bodyPr>
          <a:lstStyle/>
          <a:p>
            <a:pPr algn="ctr"/>
            <a:r>
              <a:rPr lang="fr-FR" sz="2800" dirty="0"/>
              <a:t>Les recherches ont débuté en 2009, d’après les scientifiques, en 2030 ils </a:t>
            </a:r>
            <a:r>
              <a:rPr lang="fr-FR" sz="2800" b="1" dirty="0"/>
              <a:t>surpasseront les capacités de calcul des supercalculateurs actuels</a:t>
            </a:r>
            <a:r>
              <a:rPr lang="fr-FR" sz="2800" dirty="0"/>
              <a:t> et révolutionneront l’informatique.</a:t>
            </a:r>
          </a:p>
        </p:txBody>
      </p:sp>
      <p:pic>
        <p:nvPicPr>
          <p:cNvPr id="31748" name="Picture 4" descr="Dans le calcul quantique, la course aux qubits reste ouverte">
            <a:extLst>
              <a:ext uri="{FF2B5EF4-FFF2-40B4-BE49-F238E27FC236}">
                <a16:creationId xmlns:a16="http://schemas.microsoft.com/office/drawing/2014/main" id="{89E4FEFB-3F65-4C77-0728-2C1A2CF9C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82" y="2009276"/>
            <a:ext cx="5359191" cy="356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704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33B27-7BFE-CDB0-2FDC-1468E0102E9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022EE51-57DE-04E1-A47D-B18F07FAE39A}"/>
              </a:ext>
            </a:extLst>
          </p:cNvPr>
          <p:cNvSpPr>
            <a:spLocks noGrp="1"/>
          </p:cNvSpPr>
          <p:nvPr>
            <p:ph type="ctrTitle"/>
          </p:nvPr>
        </p:nvSpPr>
        <p:spPr>
          <a:xfrm>
            <a:off x="402866" y="246492"/>
            <a:ext cx="11386268" cy="850790"/>
          </a:xfrm>
        </p:spPr>
        <p:txBody>
          <a:bodyPr>
            <a:normAutofit fontScale="90000"/>
          </a:bodyPr>
          <a:lstStyle/>
          <a:p>
            <a:r>
              <a:rPr lang="fr-FR" b="1" dirty="0"/>
              <a:t>300 av J.-C. - L'algorithme d'Euclide</a:t>
            </a:r>
            <a:endParaRPr lang="fr-FR" dirty="0"/>
          </a:p>
        </p:txBody>
      </p:sp>
      <p:sp>
        <p:nvSpPr>
          <p:cNvPr id="3" name="ZoneTexte 2">
            <a:extLst>
              <a:ext uri="{FF2B5EF4-FFF2-40B4-BE49-F238E27FC236}">
                <a16:creationId xmlns:a16="http://schemas.microsoft.com/office/drawing/2014/main" id="{1B440DB9-FFD3-61AF-5EC9-D83EA8E60629}"/>
              </a:ext>
            </a:extLst>
          </p:cNvPr>
          <p:cNvSpPr txBox="1"/>
          <p:nvPr/>
        </p:nvSpPr>
        <p:spPr>
          <a:xfrm>
            <a:off x="963433" y="1480936"/>
            <a:ext cx="10265133" cy="954107"/>
          </a:xfrm>
          <a:prstGeom prst="rect">
            <a:avLst/>
          </a:prstGeom>
          <a:noFill/>
        </p:spPr>
        <p:txBody>
          <a:bodyPr wrap="square" rtlCol="0">
            <a:spAutoFit/>
          </a:bodyPr>
          <a:lstStyle/>
          <a:p>
            <a:pPr algn="ctr"/>
            <a:r>
              <a:rPr lang="fr-FR" sz="2800" dirty="0"/>
              <a:t>Il calcule efficacement le plus grand commun diviseur (PGCD) de deux entiers, c'est-à-dire le plus grand entier qui divise les deux entiers.</a:t>
            </a:r>
          </a:p>
        </p:txBody>
      </p:sp>
      <p:pic>
        <p:nvPicPr>
          <p:cNvPr id="2054" name="Picture 6" descr="Euclide — Wikipédia">
            <a:extLst>
              <a:ext uri="{FF2B5EF4-FFF2-40B4-BE49-F238E27FC236}">
                <a16:creationId xmlns:a16="http://schemas.microsoft.com/office/drawing/2014/main" id="{2A3BA84B-70DA-1728-38D6-D7070BBD8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0821" y="3122132"/>
            <a:ext cx="3141179" cy="37358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iviseurs et fractions - Les mathématiques fantastiques">
            <a:extLst>
              <a:ext uri="{FF2B5EF4-FFF2-40B4-BE49-F238E27FC236}">
                <a16:creationId xmlns:a16="http://schemas.microsoft.com/office/drawing/2014/main" id="{14DEA339-5A0E-7DEA-25F4-A780E6B894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a:fillRect/>
          </a:stretch>
        </p:blipFill>
        <p:spPr bwMode="auto">
          <a:xfrm>
            <a:off x="1184745" y="3739236"/>
            <a:ext cx="5144494" cy="148050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065F20CC-A6DB-CEE6-C858-DF40A950EBD3}"/>
              </a:ext>
            </a:extLst>
          </p:cNvPr>
          <p:cNvSpPr txBox="1"/>
          <p:nvPr/>
        </p:nvSpPr>
        <p:spPr>
          <a:xfrm>
            <a:off x="2112063" y="5377064"/>
            <a:ext cx="3597139" cy="461665"/>
          </a:xfrm>
          <a:prstGeom prst="rect">
            <a:avLst/>
          </a:prstGeom>
          <a:noFill/>
        </p:spPr>
        <p:txBody>
          <a:bodyPr wrap="none" rtlCol="0">
            <a:spAutoFit/>
          </a:bodyPr>
          <a:lstStyle/>
          <a:p>
            <a:r>
              <a:rPr lang="fr-FR" sz="2400" i="1" dirty="0"/>
              <a:t>11 est le PGCD de 132 et 77</a:t>
            </a:r>
          </a:p>
        </p:txBody>
      </p:sp>
    </p:spTree>
    <p:extLst>
      <p:ext uri="{BB962C8B-B14F-4D97-AF65-F5344CB8AC3E}">
        <p14:creationId xmlns:p14="http://schemas.microsoft.com/office/powerpoint/2010/main" val="963083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E486B-9CBA-2A86-B1A8-0283263758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EC73207-2392-F91F-E02E-03603E0F0251}"/>
              </a:ext>
            </a:extLst>
          </p:cNvPr>
          <p:cNvSpPr>
            <a:spLocks noGrp="1"/>
          </p:cNvSpPr>
          <p:nvPr>
            <p:ph type="ctrTitle"/>
          </p:nvPr>
        </p:nvSpPr>
        <p:spPr>
          <a:xfrm>
            <a:off x="402866" y="246492"/>
            <a:ext cx="11386268" cy="850790"/>
          </a:xfrm>
        </p:spPr>
        <p:txBody>
          <a:bodyPr>
            <a:normAutofit fontScale="90000"/>
          </a:bodyPr>
          <a:lstStyle/>
          <a:p>
            <a:r>
              <a:rPr lang="fr-FR" b="1" dirty="0"/>
              <a:t>780 - </a:t>
            </a:r>
            <a:r>
              <a:rPr lang="fr-FR" b="1" dirty="0" err="1"/>
              <a:t>Al-Khwârizmî</a:t>
            </a:r>
            <a:endParaRPr lang="fr-FR" dirty="0"/>
          </a:p>
        </p:txBody>
      </p:sp>
      <p:sp>
        <p:nvSpPr>
          <p:cNvPr id="3" name="ZoneTexte 2">
            <a:extLst>
              <a:ext uri="{FF2B5EF4-FFF2-40B4-BE49-F238E27FC236}">
                <a16:creationId xmlns:a16="http://schemas.microsoft.com/office/drawing/2014/main" id="{AD4C1DCD-CDF3-3488-3C66-9011818C5CE1}"/>
              </a:ext>
            </a:extLst>
          </p:cNvPr>
          <p:cNvSpPr txBox="1"/>
          <p:nvPr/>
        </p:nvSpPr>
        <p:spPr>
          <a:xfrm>
            <a:off x="1408707" y="2538459"/>
            <a:ext cx="5246536" cy="2677656"/>
          </a:xfrm>
          <a:prstGeom prst="rect">
            <a:avLst/>
          </a:prstGeom>
          <a:noFill/>
        </p:spPr>
        <p:txBody>
          <a:bodyPr wrap="square" rtlCol="0">
            <a:spAutoFit/>
          </a:bodyPr>
          <a:lstStyle/>
          <a:p>
            <a:pPr algn="ctr"/>
            <a:r>
              <a:rPr lang="fr-FR" sz="2800" dirty="0"/>
              <a:t>Mathématicien, géographe, astrologue et astronome persan. </a:t>
            </a:r>
          </a:p>
          <a:p>
            <a:pPr algn="ctr"/>
            <a:r>
              <a:rPr lang="fr-FR" sz="2800" dirty="0"/>
              <a:t>Son nom latinisé est à l’origine du mot </a:t>
            </a:r>
            <a:r>
              <a:rPr lang="fr-FR" sz="2800" b="1" dirty="0"/>
              <a:t>algorithme</a:t>
            </a:r>
            <a:r>
              <a:rPr lang="fr-FR" sz="2800" dirty="0"/>
              <a:t> et le titre de l'un de ses ouvrages est à l'origine du mot </a:t>
            </a:r>
            <a:r>
              <a:rPr lang="fr-FR" sz="2800" b="1" dirty="0"/>
              <a:t>algèbre.</a:t>
            </a:r>
            <a:endParaRPr lang="fr-FR" sz="2800" dirty="0"/>
          </a:p>
        </p:txBody>
      </p:sp>
      <p:pic>
        <p:nvPicPr>
          <p:cNvPr id="3078" name="Picture 6" descr="Muhammad Ibn Mūsā al-Khuwārizmī (~780-850) | Lexique de mathématique">
            <a:extLst>
              <a:ext uri="{FF2B5EF4-FFF2-40B4-BE49-F238E27FC236}">
                <a16:creationId xmlns:a16="http://schemas.microsoft.com/office/drawing/2014/main" id="{5748BB19-D594-CE3F-9A5A-9D2903E7F3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96" r="17364"/>
          <a:stretch>
            <a:fillRect/>
          </a:stretch>
        </p:blipFill>
        <p:spPr bwMode="auto">
          <a:xfrm>
            <a:off x="7712765" y="2025142"/>
            <a:ext cx="3331598" cy="356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2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F7F7E-F8F1-F22B-85F8-D3B03F8FB75B}"/>
            </a:ext>
          </a:extLst>
        </p:cNvPr>
        <p:cNvGrpSpPr/>
        <p:nvPr/>
      </p:nvGrpSpPr>
      <p:grpSpPr>
        <a:xfrm>
          <a:off x="0" y="0"/>
          <a:ext cx="0" cy="0"/>
          <a:chOff x="0" y="0"/>
          <a:chExt cx="0" cy="0"/>
        </a:xfrm>
      </p:grpSpPr>
      <p:pic>
        <p:nvPicPr>
          <p:cNvPr id="4104" name="Picture 8">
            <a:extLst>
              <a:ext uri="{FF2B5EF4-FFF2-40B4-BE49-F238E27FC236}">
                <a16:creationId xmlns:a16="http://schemas.microsoft.com/office/drawing/2014/main" id="{1E354AD6-5FA5-DF41-C3E7-E1236C39B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03" y="1991053"/>
            <a:ext cx="5960829" cy="397388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7C78C78-DEDF-5480-E6B6-43AF32AE9015}"/>
              </a:ext>
            </a:extLst>
          </p:cNvPr>
          <p:cNvSpPr>
            <a:spLocks noGrp="1"/>
          </p:cNvSpPr>
          <p:nvPr>
            <p:ph type="ctrTitle"/>
          </p:nvPr>
        </p:nvSpPr>
        <p:spPr>
          <a:xfrm>
            <a:off x="402866" y="246492"/>
            <a:ext cx="11386268" cy="850790"/>
          </a:xfrm>
        </p:spPr>
        <p:txBody>
          <a:bodyPr>
            <a:normAutofit fontScale="90000"/>
          </a:bodyPr>
          <a:lstStyle/>
          <a:p>
            <a:r>
              <a:rPr lang="fr-FR" b="1" dirty="0"/>
              <a:t>1645 – La Pascaline</a:t>
            </a:r>
            <a:endParaRPr lang="fr-FR" dirty="0"/>
          </a:p>
        </p:txBody>
      </p:sp>
      <p:sp>
        <p:nvSpPr>
          <p:cNvPr id="3" name="ZoneTexte 2">
            <a:extLst>
              <a:ext uri="{FF2B5EF4-FFF2-40B4-BE49-F238E27FC236}">
                <a16:creationId xmlns:a16="http://schemas.microsoft.com/office/drawing/2014/main" id="{5CAC81DD-9CE1-7D1B-A0CD-6644C4125E52}"/>
              </a:ext>
            </a:extLst>
          </p:cNvPr>
          <p:cNvSpPr txBox="1"/>
          <p:nvPr/>
        </p:nvSpPr>
        <p:spPr>
          <a:xfrm>
            <a:off x="6608861" y="1584145"/>
            <a:ext cx="5246536" cy="2246769"/>
          </a:xfrm>
          <a:prstGeom prst="rect">
            <a:avLst/>
          </a:prstGeom>
          <a:noFill/>
        </p:spPr>
        <p:txBody>
          <a:bodyPr wrap="square" rtlCol="0">
            <a:spAutoFit/>
          </a:bodyPr>
          <a:lstStyle/>
          <a:p>
            <a:pPr algn="ctr"/>
            <a:r>
              <a:rPr lang="fr-FR" sz="2800" dirty="0"/>
              <a:t>Une calculatrice mécanique inventée par </a:t>
            </a:r>
            <a:r>
              <a:rPr lang="fr-FR" sz="2800" b="1" dirty="0"/>
              <a:t>Blaise Pascal </a:t>
            </a:r>
            <a:r>
              <a:rPr lang="fr-FR" sz="2800" dirty="0"/>
              <a:t>à</a:t>
            </a:r>
            <a:r>
              <a:rPr lang="fr-FR" sz="2800" b="1" dirty="0"/>
              <a:t> Clermont-Ferrand </a:t>
            </a:r>
            <a:r>
              <a:rPr lang="fr-FR" sz="2800" dirty="0"/>
              <a:t>et considérée comme la première machine à calculer</a:t>
            </a:r>
            <a:r>
              <a:rPr lang="fr-FR" sz="2800" b="1" dirty="0"/>
              <a:t>.</a:t>
            </a:r>
            <a:endParaRPr lang="fr-FR" sz="2800" dirty="0"/>
          </a:p>
        </p:txBody>
      </p:sp>
      <p:pic>
        <p:nvPicPr>
          <p:cNvPr id="4102" name="Picture 6" descr="Pascaline — Wikipédia">
            <a:extLst>
              <a:ext uri="{FF2B5EF4-FFF2-40B4-BE49-F238E27FC236}">
                <a16:creationId xmlns:a16="http://schemas.microsoft.com/office/drawing/2014/main" id="{B00EC42B-52A5-B1C0-CB15-C20C670E8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271" y="4126989"/>
            <a:ext cx="2737149" cy="229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8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8BBE7-9DA4-B3F5-D10C-16CF89E5A40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F831F14-C635-D2C4-E056-D3DC453990F1}"/>
              </a:ext>
            </a:extLst>
          </p:cNvPr>
          <p:cNvSpPr>
            <a:spLocks noGrp="1"/>
          </p:cNvSpPr>
          <p:nvPr>
            <p:ph type="ctrTitle"/>
          </p:nvPr>
        </p:nvSpPr>
        <p:spPr>
          <a:xfrm>
            <a:off x="402866" y="246492"/>
            <a:ext cx="11386268" cy="850790"/>
          </a:xfrm>
        </p:spPr>
        <p:txBody>
          <a:bodyPr>
            <a:normAutofit fontScale="90000"/>
          </a:bodyPr>
          <a:lstStyle/>
          <a:p>
            <a:r>
              <a:rPr lang="fr-FR" b="1" dirty="0"/>
              <a:t>1801 - Le Métier Jacquard</a:t>
            </a:r>
            <a:endParaRPr lang="fr-FR" dirty="0"/>
          </a:p>
        </p:txBody>
      </p:sp>
      <p:sp>
        <p:nvSpPr>
          <p:cNvPr id="3" name="ZoneTexte 2">
            <a:extLst>
              <a:ext uri="{FF2B5EF4-FFF2-40B4-BE49-F238E27FC236}">
                <a16:creationId xmlns:a16="http://schemas.microsoft.com/office/drawing/2014/main" id="{AAF68D37-42E7-F101-440B-975C44CF23F6}"/>
              </a:ext>
            </a:extLst>
          </p:cNvPr>
          <p:cNvSpPr txBox="1"/>
          <p:nvPr/>
        </p:nvSpPr>
        <p:spPr>
          <a:xfrm>
            <a:off x="239867" y="2736502"/>
            <a:ext cx="5246536" cy="1384995"/>
          </a:xfrm>
          <a:prstGeom prst="rect">
            <a:avLst/>
          </a:prstGeom>
          <a:noFill/>
        </p:spPr>
        <p:txBody>
          <a:bodyPr wrap="square" rtlCol="0">
            <a:spAutoFit/>
          </a:bodyPr>
          <a:lstStyle/>
          <a:p>
            <a:pPr algn="ctr"/>
            <a:r>
              <a:rPr lang="fr-FR" sz="2800" dirty="0"/>
              <a:t>C’est le  premier système mécanique programmable avec </a:t>
            </a:r>
            <a:r>
              <a:rPr lang="fr-FR" sz="2800" b="1" dirty="0"/>
              <a:t>cartes perforées.</a:t>
            </a:r>
            <a:endParaRPr lang="fr-FR" sz="2800" dirty="0"/>
          </a:p>
        </p:txBody>
      </p:sp>
      <p:pic>
        <p:nvPicPr>
          <p:cNvPr id="5122" name="Picture 2" descr="Le jacquard, une technique de tissage multicentenaire.">
            <a:extLst>
              <a:ext uri="{FF2B5EF4-FFF2-40B4-BE49-F238E27FC236}">
                <a16:creationId xmlns:a16="http://schemas.microsoft.com/office/drawing/2014/main" id="{834B76B0-BC4C-A717-82CA-A60C14F00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879" y="1343771"/>
            <a:ext cx="4489449" cy="513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78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64A7A-4C98-EF0B-2EC8-FACBCB542AE4}"/>
            </a:ext>
          </a:extLst>
        </p:cNvPr>
        <p:cNvGrpSpPr/>
        <p:nvPr/>
      </p:nvGrpSpPr>
      <p:grpSpPr>
        <a:xfrm>
          <a:off x="0" y="0"/>
          <a:ext cx="0" cy="0"/>
          <a:chOff x="0" y="0"/>
          <a:chExt cx="0" cy="0"/>
        </a:xfrm>
      </p:grpSpPr>
      <p:pic>
        <p:nvPicPr>
          <p:cNvPr id="6148" name="Picture 4" descr="Ada Lovelace | Wold Newton Resource Wiki | Fandom">
            <a:extLst>
              <a:ext uri="{FF2B5EF4-FFF2-40B4-BE49-F238E27FC236}">
                <a16:creationId xmlns:a16="http://schemas.microsoft.com/office/drawing/2014/main" id="{079A5669-358A-C438-8B4E-529F0A576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907" y="1250345"/>
            <a:ext cx="2806899" cy="363374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8FC683B-BFDD-C5B5-5D33-C07959933476}"/>
              </a:ext>
            </a:extLst>
          </p:cNvPr>
          <p:cNvSpPr>
            <a:spLocks noGrp="1"/>
          </p:cNvSpPr>
          <p:nvPr>
            <p:ph type="ctrTitle"/>
          </p:nvPr>
        </p:nvSpPr>
        <p:spPr>
          <a:xfrm>
            <a:off x="402866" y="246492"/>
            <a:ext cx="11386268" cy="850790"/>
          </a:xfrm>
        </p:spPr>
        <p:txBody>
          <a:bodyPr>
            <a:normAutofit fontScale="90000"/>
          </a:bodyPr>
          <a:lstStyle/>
          <a:p>
            <a:r>
              <a:rPr lang="fr-FR" b="1" dirty="0"/>
              <a:t>1834 – La machine analytique </a:t>
            </a:r>
            <a:endParaRPr lang="fr-FR" dirty="0"/>
          </a:p>
        </p:txBody>
      </p:sp>
      <p:sp>
        <p:nvSpPr>
          <p:cNvPr id="3" name="ZoneTexte 2">
            <a:extLst>
              <a:ext uri="{FF2B5EF4-FFF2-40B4-BE49-F238E27FC236}">
                <a16:creationId xmlns:a16="http://schemas.microsoft.com/office/drawing/2014/main" id="{58A3974A-1DDE-3265-86FB-19FCB1E80F8B}"/>
              </a:ext>
            </a:extLst>
          </p:cNvPr>
          <p:cNvSpPr txBox="1"/>
          <p:nvPr/>
        </p:nvSpPr>
        <p:spPr>
          <a:xfrm>
            <a:off x="-77526" y="1575400"/>
            <a:ext cx="4570674" cy="2246769"/>
          </a:xfrm>
          <a:prstGeom prst="rect">
            <a:avLst/>
          </a:prstGeom>
          <a:noFill/>
        </p:spPr>
        <p:txBody>
          <a:bodyPr wrap="square" rtlCol="0">
            <a:spAutoFit/>
          </a:bodyPr>
          <a:lstStyle/>
          <a:p>
            <a:pPr algn="ctr"/>
            <a:r>
              <a:rPr lang="fr-FR" sz="2800" dirty="0"/>
              <a:t>C’est une </a:t>
            </a:r>
            <a:r>
              <a:rPr lang="fr-FR" sz="2800" b="1" dirty="0"/>
              <a:t>calculatrice mécanique </a:t>
            </a:r>
            <a:r>
              <a:rPr lang="fr-FR" sz="2800" dirty="0"/>
              <a:t>programmable imaginée par le mathématicien anglais </a:t>
            </a:r>
            <a:r>
              <a:rPr lang="fr-FR" sz="2800" b="1" dirty="0"/>
              <a:t>Charles Babbage</a:t>
            </a:r>
            <a:r>
              <a:rPr lang="fr-FR" sz="2800" dirty="0"/>
              <a:t>.</a:t>
            </a:r>
          </a:p>
        </p:txBody>
      </p:sp>
      <p:sp>
        <p:nvSpPr>
          <p:cNvPr id="4" name="ZoneTexte 3">
            <a:extLst>
              <a:ext uri="{FF2B5EF4-FFF2-40B4-BE49-F238E27FC236}">
                <a16:creationId xmlns:a16="http://schemas.microsoft.com/office/drawing/2014/main" id="{096487BD-FC51-8566-5BAD-5B2E67A7DB8B}"/>
              </a:ext>
            </a:extLst>
          </p:cNvPr>
          <p:cNvSpPr txBox="1"/>
          <p:nvPr/>
        </p:nvSpPr>
        <p:spPr>
          <a:xfrm>
            <a:off x="4357316" y="4884089"/>
            <a:ext cx="7662408" cy="1815882"/>
          </a:xfrm>
          <a:prstGeom prst="rect">
            <a:avLst/>
          </a:prstGeom>
          <a:noFill/>
        </p:spPr>
        <p:txBody>
          <a:bodyPr wrap="square" rtlCol="0">
            <a:spAutoFit/>
          </a:bodyPr>
          <a:lstStyle/>
          <a:p>
            <a:pPr algn="ctr"/>
            <a:r>
              <a:rPr lang="fr-FR" sz="2800" dirty="0"/>
              <a:t>C'est au cours du développement de cette machine qu'</a:t>
            </a:r>
            <a:r>
              <a:rPr lang="fr-FR" sz="2800" b="1" dirty="0"/>
              <a:t>Ada Lovelace </a:t>
            </a:r>
            <a:r>
              <a:rPr lang="fr-FR" sz="2800" dirty="0"/>
              <a:t>développe le premier algorithme de programmation de l'histoire, devenant le premier informaticien de l'humanité.</a:t>
            </a:r>
          </a:p>
        </p:txBody>
      </p:sp>
      <p:pic>
        <p:nvPicPr>
          <p:cNvPr id="6146" name="Picture 2">
            <a:extLst>
              <a:ext uri="{FF2B5EF4-FFF2-40B4-BE49-F238E27FC236}">
                <a16:creationId xmlns:a16="http://schemas.microsoft.com/office/drawing/2014/main" id="{1C02483C-8432-672D-7C0D-28ADFAFDB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35" y="4009234"/>
            <a:ext cx="2710702" cy="2602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3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BE3D5-7F17-80DF-CD17-4B6A4A9ADDA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E9A7A13-E739-D5E7-EF3C-6EFB281DACD7}"/>
              </a:ext>
            </a:extLst>
          </p:cNvPr>
          <p:cNvSpPr>
            <a:spLocks noGrp="1"/>
          </p:cNvSpPr>
          <p:nvPr>
            <p:ph type="ctrTitle"/>
          </p:nvPr>
        </p:nvSpPr>
        <p:spPr>
          <a:xfrm>
            <a:off x="402866" y="246492"/>
            <a:ext cx="11386268" cy="850790"/>
          </a:xfrm>
        </p:spPr>
        <p:txBody>
          <a:bodyPr>
            <a:normAutofit fontScale="90000"/>
          </a:bodyPr>
          <a:lstStyle/>
          <a:p>
            <a:r>
              <a:rPr lang="fr-FR" b="1" dirty="0"/>
              <a:t>1936-1950 – Alan Turing</a:t>
            </a:r>
            <a:endParaRPr lang="fr-FR" dirty="0"/>
          </a:p>
        </p:txBody>
      </p:sp>
      <p:sp>
        <p:nvSpPr>
          <p:cNvPr id="3" name="ZoneTexte 2">
            <a:extLst>
              <a:ext uri="{FF2B5EF4-FFF2-40B4-BE49-F238E27FC236}">
                <a16:creationId xmlns:a16="http://schemas.microsoft.com/office/drawing/2014/main" id="{D4571ADC-006D-534F-FBF4-8D863141625C}"/>
              </a:ext>
            </a:extLst>
          </p:cNvPr>
          <p:cNvSpPr txBox="1"/>
          <p:nvPr/>
        </p:nvSpPr>
        <p:spPr>
          <a:xfrm>
            <a:off x="470036" y="1409646"/>
            <a:ext cx="10947825" cy="954107"/>
          </a:xfrm>
          <a:prstGeom prst="rect">
            <a:avLst/>
          </a:prstGeom>
          <a:noFill/>
        </p:spPr>
        <p:txBody>
          <a:bodyPr wrap="square" rtlCol="0">
            <a:spAutoFit/>
          </a:bodyPr>
          <a:lstStyle/>
          <a:p>
            <a:pPr marL="457200" indent="-457200" algn="ctr">
              <a:buFont typeface="Arial" panose="020B0604020202020204" pitchFamily="34" charset="0"/>
              <a:buChar char="•"/>
            </a:pPr>
            <a:r>
              <a:rPr lang="fr-FR" sz="2800" dirty="0"/>
              <a:t>La </a:t>
            </a:r>
            <a:r>
              <a:rPr lang="fr-FR" sz="2800" b="1" dirty="0"/>
              <a:t>machine de Turing </a:t>
            </a:r>
            <a:r>
              <a:rPr lang="fr-FR" sz="2800" dirty="0"/>
              <a:t>est un modèle abstrait du fonctionnement d’un ordinateur  toujours largement utilisé en informatique théorique.</a:t>
            </a:r>
          </a:p>
        </p:txBody>
      </p:sp>
      <p:sp>
        <p:nvSpPr>
          <p:cNvPr id="4" name="ZoneTexte 3">
            <a:extLst>
              <a:ext uri="{FF2B5EF4-FFF2-40B4-BE49-F238E27FC236}">
                <a16:creationId xmlns:a16="http://schemas.microsoft.com/office/drawing/2014/main" id="{DC78CDD4-3639-4F06-0B4D-374BF4C354CB}"/>
              </a:ext>
            </a:extLst>
          </p:cNvPr>
          <p:cNvSpPr txBox="1"/>
          <p:nvPr/>
        </p:nvSpPr>
        <p:spPr>
          <a:xfrm>
            <a:off x="6012382" y="2654367"/>
            <a:ext cx="6054579" cy="1815882"/>
          </a:xfrm>
          <a:prstGeom prst="rect">
            <a:avLst/>
          </a:prstGeom>
          <a:noFill/>
        </p:spPr>
        <p:txBody>
          <a:bodyPr wrap="square" rtlCol="0">
            <a:spAutoFit/>
          </a:bodyPr>
          <a:lstStyle/>
          <a:p>
            <a:pPr marL="457200" indent="-457200" algn="ctr">
              <a:buFont typeface="Arial" panose="020B0604020202020204" pitchFamily="34" charset="0"/>
              <a:buChar char="•"/>
            </a:pPr>
            <a:r>
              <a:rPr lang="fr-FR" sz="2800" dirty="0"/>
              <a:t>Durant la Seconde Guerre mondiale, il joue un rôle majeur dans la cryptanalyse de la machine Enigma utilisée par les armées allemandes.</a:t>
            </a:r>
          </a:p>
        </p:txBody>
      </p:sp>
      <p:sp>
        <p:nvSpPr>
          <p:cNvPr id="5" name="ZoneTexte 4">
            <a:extLst>
              <a:ext uri="{FF2B5EF4-FFF2-40B4-BE49-F238E27FC236}">
                <a16:creationId xmlns:a16="http://schemas.microsoft.com/office/drawing/2014/main" id="{02DDC9E4-26B6-AF0C-92D9-1B7D623A9623}"/>
              </a:ext>
            </a:extLst>
          </p:cNvPr>
          <p:cNvSpPr txBox="1"/>
          <p:nvPr/>
        </p:nvSpPr>
        <p:spPr>
          <a:xfrm>
            <a:off x="0" y="4611231"/>
            <a:ext cx="5785107" cy="2246769"/>
          </a:xfrm>
          <a:prstGeom prst="rect">
            <a:avLst/>
          </a:prstGeom>
          <a:noFill/>
        </p:spPr>
        <p:txBody>
          <a:bodyPr wrap="square" rtlCol="0">
            <a:spAutoFit/>
          </a:bodyPr>
          <a:lstStyle/>
          <a:p>
            <a:pPr marL="457200" indent="-457200" algn="ctr">
              <a:buFont typeface="Arial" panose="020B0604020202020204" pitchFamily="34" charset="0"/>
              <a:buChar char="•"/>
            </a:pPr>
            <a:r>
              <a:rPr lang="fr-FR" sz="2800" dirty="0"/>
              <a:t>Après la guerre, il travaille sur un des tout premiers ordinateurs, puis contribue au débat sur la possibilité de l'intelligence artificielle</a:t>
            </a:r>
          </a:p>
        </p:txBody>
      </p:sp>
      <p:pic>
        <p:nvPicPr>
          <p:cNvPr id="7170" name="Picture 2" descr="De la création de l'IA à la prison : l'incroyable destin d'Alan Turing">
            <a:extLst>
              <a:ext uri="{FF2B5EF4-FFF2-40B4-BE49-F238E27FC236}">
                <a16:creationId xmlns:a16="http://schemas.microsoft.com/office/drawing/2014/main" id="{C953EE87-CDF6-F563-3D74-2BB156A6E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053" y="4580225"/>
            <a:ext cx="3699378" cy="20809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telligence artificielle — Wikipédia">
            <a:extLst>
              <a:ext uri="{FF2B5EF4-FFF2-40B4-BE49-F238E27FC236}">
                <a16:creationId xmlns:a16="http://schemas.microsoft.com/office/drawing/2014/main" id="{E1A8621E-F44D-F3C7-11BA-4B9782057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087" y="3302095"/>
            <a:ext cx="1136931" cy="11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23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EBF2-A327-86E3-A3F8-3E2332F4851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963168E-658A-BE08-9772-2E6E392DEE46}"/>
              </a:ext>
            </a:extLst>
          </p:cNvPr>
          <p:cNvSpPr>
            <a:spLocks noGrp="1"/>
          </p:cNvSpPr>
          <p:nvPr>
            <p:ph type="ctrTitle"/>
          </p:nvPr>
        </p:nvSpPr>
        <p:spPr>
          <a:xfrm>
            <a:off x="402866" y="246492"/>
            <a:ext cx="11386268" cy="850790"/>
          </a:xfrm>
        </p:spPr>
        <p:txBody>
          <a:bodyPr>
            <a:normAutofit fontScale="90000"/>
          </a:bodyPr>
          <a:lstStyle/>
          <a:p>
            <a:r>
              <a:rPr lang="fr-FR" b="1" dirty="0"/>
              <a:t>1941 - </a:t>
            </a:r>
            <a:r>
              <a:rPr lang="fr-FR" b="1" dirty="0" err="1"/>
              <a:t>Hedy</a:t>
            </a:r>
            <a:r>
              <a:rPr lang="fr-FR" b="1" dirty="0"/>
              <a:t> </a:t>
            </a:r>
            <a:r>
              <a:rPr lang="fr-FR" b="1" dirty="0" err="1"/>
              <a:t>Lamarr</a:t>
            </a:r>
            <a:endParaRPr lang="fr-FR" dirty="0"/>
          </a:p>
        </p:txBody>
      </p:sp>
      <p:sp>
        <p:nvSpPr>
          <p:cNvPr id="3" name="ZoneTexte 2">
            <a:extLst>
              <a:ext uri="{FF2B5EF4-FFF2-40B4-BE49-F238E27FC236}">
                <a16:creationId xmlns:a16="http://schemas.microsoft.com/office/drawing/2014/main" id="{5846890F-3F5F-3FA3-D8AC-30B74A4CC02B}"/>
              </a:ext>
            </a:extLst>
          </p:cNvPr>
          <p:cNvSpPr txBox="1"/>
          <p:nvPr/>
        </p:nvSpPr>
        <p:spPr>
          <a:xfrm>
            <a:off x="137565" y="4972946"/>
            <a:ext cx="11895292" cy="1815882"/>
          </a:xfrm>
          <a:prstGeom prst="rect">
            <a:avLst/>
          </a:prstGeom>
          <a:noFill/>
        </p:spPr>
        <p:txBody>
          <a:bodyPr wrap="square" rtlCol="0">
            <a:spAutoFit/>
          </a:bodyPr>
          <a:lstStyle/>
          <a:p>
            <a:pPr algn="ctr"/>
            <a:r>
              <a:rPr lang="fr-FR" sz="2800" dirty="0"/>
              <a:t>Actrice et inventrice autrichienne, naturalisée américaine.</a:t>
            </a:r>
          </a:p>
          <a:p>
            <a:pPr algn="ctr"/>
            <a:r>
              <a:rPr lang="fr-FR" sz="2800" dirty="0"/>
              <a:t>Elle contribua à la science des </a:t>
            </a:r>
            <a:r>
              <a:rPr lang="fr-FR" sz="2800" b="1" dirty="0"/>
              <a:t>télécommunications</a:t>
            </a:r>
            <a:r>
              <a:rPr lang="fr-FR" sz="2800" dirty="0"/>
              <a:t> en inventant, un moyen de coder des transmissions qui sera utilisé dans les téléphones portables et les </a:t>
            </a:r>
            <a:r>
              <a:rPr lang="fr-FR" sz="2800" b="1" dirty="0"/>
              <a:t>réseaux sans fil</a:t>
            </a:r>
            <a:r>
              <a:rPr lang="fr-FR" sz="2800" dirty="0"/>
              <a:t>.</a:t>
            </a:r>
          </a:p>
        </p:txBody>
      </p:sp>
      <p:pic>
        <p:nvPicPr>
          <p:cNvPr id="8196" name="Picture 4" descr="Hedy Lamarr : The Ecstasy Girl - La Cinémathèque française">
            <a:extLst>
              <a:ext uri="{FF2B5EF4-FFF2-40B4-BE49-F238E27FC236}">
                <a16:creationId xmlns:a16="http://schemas.microsoft.com/office/drawing/2014/main" id="{E5143259-2383-7961-3C4B-48F0DAC30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157" y="1274577"/>
            <a:ext cx="6259686" cy="352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77218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1002</Words>
  <Application>Microsoft Office PowerPoint</Application>
  <PresentationFormat>Grand écran</PresentationFormat>
  <Paragraphs>98</Paragraphs>
  <Slides>27</Slides>
  <Notes>17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27</vt:i4>
      </vt:variant>
    </vt:vector>
  </HeadingPairs>
  <TitlesOfParts>
    <vt:vector size="31" baseType="lpstr">
      <vt:lpstr>Arial</vt:lpstr>
      <vt:lpstr>Calibri</vt:lpstr>
      <vt:lpstr>Calibri Light</vt:lpstr>
      <vt:lpstr>Thème Office</vt:lpstr>
      <vt:lpstr>L’informatique, c’est quoi ?</vt:lpstr>
      <vt:lpstr>2400 av J.C. - Le boulier</vt:lpstr>
      <vt:lpstr>300 av J.-C. - L'algorithme d'Euclide</vt:lpstr>
      <vt:lpstr>780 - Al-Khwârizmî</vt:lpstr>
      <vt:lpstr>1645 – La Pascaline</vt:lpstr>
      <vt:lpstr>1801 - Le Métier Jacquard</vt:lpstr>
      <vt:lpstr>1834 – La machine analytique </vt:lpstr>
      <vt:lpstr>1936-1950 – Alan Turing</vt:lpstr>
      <vt:lpstr>1941 - Hedy Lamarr</vt:lpstr>
      <vt:lpstr>1945 –  E N I A C </vt:lpstr>
      <vt:lpstr>1954 –  FORTRAN</vt:lpstr>
      <vt:lpstr>1956 - RAMAC</vt:lpstr>
      <vt:lpstr>1969 –  ARPAnet</vt:lpstr>
      <vt:lpstr>1975 –  Microsoft</vt:lpstr>
      <vt:lpstr>1977 – Apple</vt:lpstr>
      <vt:lpstr>1981 – IBM PC</vt:lpstr>
      <vt:lpstr>1982 – Le Minitel</vt:lpstr>
      <vt:lpstr>1983 – Internet</vt:lpstr>
      <vt:lpstr>1984 – Macintosh</vt:lpstr>
      <vt:lpstr>1989 – Python</vt:lpstr>
      <vt:lpstr>1991 – Linux</vt:lpstr>
      <vt:lpstr>1992 – World Wide Web</vt:lpstr>
      <vt:lpstr>1996 – Google</vt:lpstr>
      <vt:lpstr>Jusqu’en 2013 – La loi de Moore</vt:lpstr>
      <vt:lpstr>Depuis 2013</vt:lpstr>
      <vt:lpstr>2015 – L’Intelligence Artificielle</vt:lpstr>
      <vt:lpstr>2030 – Les ordinateurs quantiques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Cyrille Arduini</dc:creator>
  <cp:lastModifiedBy>Cyrille Arduini</cp:lastModifiedBy>
  <cp:revision>11</cp:revision>
  <dcterms:created xsi:type="dcterms:W3CDTF">2025-09-07T16:46:32Z</dcterms:created>
  <dcterms:modified xsi:type="dcterms:W3CDTF">2025-09-17T12:30:45Z</dcterms:modified>
</cp:coreProperties>
</file>